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9" roundtripDataSignature="AMtx7miJj2YLeqmTX3Xa0Mzi9IS8gPgM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D3E7EC-DF56-4942-B42D-AB7E347E7DD8}">
  <a:tblStyle styleId="{CBD3E7EC-DF56-4942-B42D-AB7E347E7DD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Alice posts hash h on the blockchain. </a:t>
            </a:r>
            <a:endParaRPr/>
          </a:p>
        </p:txBody>
      </p:sp>
      <p:sp>
        <p:nvSpPr>
          <p:cNvPr id="110" name="Google Shape;110;p10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example:   will see why on the last slide of this segment.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2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7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8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5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9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9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0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1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4"/>
          <p:cNvSpPr/>
          <p:nvPr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4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/>
          <p:nvPr/>
        </p:nvSpPr>
        <p:spPr>
          <a:xfrm>
            <a:off x="365125" y="1"/>
            <a:ext cx="8350251" cy="81059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5"/>
          <p:cNvSpPr/>
          <p:nvPr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5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5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1" Type="http://schemas.openxmlformats.org/officeDocument/2006/relationships/image" Target="../media/image2.png"/><Relationship Id="rId10" Type="http://schemas.openxmlformats.org/officeDocument/2006/relationships/image" Target="../media/image10.png"/><Relationship Id="rId12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5" Type="http://schemas.openxmlformats.org/officeDocument/2006/relationships/image" Target="../media/image35.png"/><Relationship Id="rId14" Type="http://schemas.openxmlformats.org/officeDocument/2006/relationships/image" Target="../media/image31.png"/><Relationship Id="rId17" Type="http://schemas.openxmlformats.org/officeDocument/2006/relationships/image" Target="../media/image25.png"/><Relationship Id="rId16" Type="http://schemas.openxmlformats.org/officeDocument/2006/relationships/image" Target="../media/image26.png"/><Relationship Id="rId5" Type="http://schemas.openxmlformats.org/officeDocument/2006/relationships/image" Target="../media/image20.png"/><Relationship Id="rId19" Type="http://schemas.openxmlformats.org/officeDocument/2006/relationships/image" Target="../media/image45.png"/><Relationship Id="rId6" Type="http://schemas.openxmlformats.org/officeDocument/2006/relationships/image" Target="../media/image5.png"/><Relationship Id="rId18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8.png"/><Relationship Id="rId13" Type="http://schemas.openxmlformats.org/officeDocument/2006/relationships/image" Target="../media/image36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5" Type="http://schemas.openxmlformats.org/officeDocument/2006/relationships/image" Target="../media/image41.png"/><Relationship Id="rId14" Type="http://schemas.openxmlformats.org/officeDocument/2006/relationships/image" Target="../media/image37.png"/><Relationship Id="rId17" Type="http://schemas.openxmlformats.org/officeDocument/2006/relationships/image" Target="../media/image48.png"/><Relationship Id="rId16" Type="http://schemas.openxmlformats.org/officeDocument/2006/relationships/image" Target="../media/image43.png"/><Relationship Id="rId5" Type="http://schemas.openxmlformats.org/officeDocument/2006/relationships/image" Target="../media/image23.png"/><Relationship Id="rId19" Type="http://schemas.openxmlformats.org/officeDocument/2006/relationships/image" Target="../media/image51.png"/><Relationship Id="rId6" Type="http://schemas.openxmlformats.org/officeDocument/2006/relationships/image" Target="../media/image5.png"/><Relationship Id="rId18" Type="http://schemas.openxmlformats.org/officeDocument/2006/relationships/image" Target="../media/image4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hyperlink" Target="https://www.youtube.com/watch?v=HT84tmymPaQ&amp;t=418s" TargetMode="External"/><Relationship Id="rId6" Type="http://schemas.openxmlformats.org/officeDocument/2006/relationships/hyperlink" Target="https://www.youtube.com/watch?v=GDq7r1n9zIU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dappuniversity.com/" TargetMode="External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ctrTitle"/>
          </p:nvPr>
        </p:nvSpPr>
        <p:spPr>
          <a:xfrm>
            <a:off x="396570" y="1453433"/>
            <a:ext cx="8502354" cy="1311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Foundations of Bitcoin and Blockchain Technologies</a:t>
            </a:r>
            <a:endParaRPr sz="3600"/>
          </a:p>
        </p:txBody>
      </p:sp>
      <p:sp>
        <p:nvSpPr>
          <p:cNvPr id="38" name="Google Shape;38;p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Risman Adnan Mattotorang, Ph.D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Telkom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Application: Commitment API</a:t>
            </a:r>
            <a:endParaRPr/>
          </a:p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57200" y="1075232"/>
            <a:ext cx="8686800" cy="3943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884" l="-1168" r="0" t="-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457199" y="2466767"/>
            <a:ext cx="8039101" cy="1160278"/>
          </a:xfrm>
          <a:prstGeom prst="rect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Property 3: Puzzle-Friendly</a:t>
            </a:r>
            <a:endParaRPr/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Puzzle-friendly</a:t>
            </a:r>
            <a:r>
              <a:rPr lang="en-US" sz="2400"/>
              <a:t>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 every possible output value y,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if k is chosen from a distribution with high min-entropy,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then it is infeasible to find x such that H(k | x) = 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52525"/>
              </a:buClr>
              <a:buSzPts val="2400"/>
              <a:buNone/>
            </a:pPr>
            <a:r>
              <a:rPr lang="en-US" sz="2400">
                <a:solidFill>
                  <a:srgbClr val="252525"/>
                </a:solidFill>
                <a:highlight>
                  <a:srgbClr val="FFFFFF"/>
                </a:highlight>
              </a:rPr>
              <a:t>Puzzle-friendly property implies that no solving strategy is much better than trying random values of </a:t>
            </a:r>
            <a:r>
              <a:rPr i="1" lang="en-US" sz="2400">
                <a:solidFill>
                  <a:srgbClr val="252525"/>
                </a:solidFill>
                <a:highlight>
                  <a:srgbClr val="FFFFFF"/>
                </a:highlight>
              </a:rPr>
              <a:t>x</a:t>
            </a:r>
            <a:r>
              <a:rPr lang="en-US" sz="24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SHA-256 Hash Function</a:t>
            </a:r>
            <a:endParaRPr/>
          </a:p>
        </p:txBody>
      </p:sp>
      <p:sp>
        <p:nvSpPr>
          <p:cNvPr id="126" name="Google Shape;126;p12"/>
          <p:cNvSpPr txBox="1"/>
          <p:nvPr/>
        </p:nvSpPr>
        <p:spPr>
          <a:xfrm>
            <a:off x="855525" y="2637500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256 bits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6960750" y="2676175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256 bits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12"/>
          <p:cNvSpPr txBox="1"/>
          <p:nvPr/>
        </p:nvSpPr>
        <p:spPr>
          <a:xfrm>
            <a:off x="2093600" y="1439950"/>
            <a:ext cx="87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512 bits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968900" y="4223900"/>
            <a:ext cx="663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Theorem:  If c is collision-free, then SHA-256 is collision-free.</a:t>
            </a:r>
            <a:endParaRPr sz="18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6167925" y="1220875"/>
            <a:ext cx="1795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Padding (10* | length)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986775" y="2979750"/>
            <a:ext cx="877800" cy="857400"/>
          </a:xfrm>
          <a:prstGeom prst="ellipse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IV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2017100" y="1764900"/>
            <a:ext cx="1030800" cy="567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(block 1)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3200425" y="1764900"/>
            <a:ext cx="1030800" cy="567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(block 2)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5206925" y="1761525"/>
            <a:ext cx="877800" cy="567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Message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(block n)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6167925" y="1761525"/>
            <a:ext cx="196200" cy="567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" name="Google Shape;136;p12"/>
          <p:cNvCxnSpPr/>
          <p:nvPr/>
        </p:nvCxnSpPr>
        <p:spPr>
          <a:xfrm flipH="1">
            <a:off x="6380075" y="1510925"/>
            <a:ext cx="179100" cy="25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2"/>
          <p:cNvSpPr/>
          <p:nvPr/>
        </p:nvSpPr>
        <p:spPr>
          <a:xfrm>
            <a:off x="6871100" y="2979750"/>
            <a:ext cx="877800" cy="8574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Hash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2599700" y="2822000"/>
            <a:ext cx="448200" cy="712500"/>
          </a:xfrm>
          <a:prstGeom prst="snip1Rect">
            <a:avLst>
              <a:gd fmla="val 50000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9" name="Google Shape;139;p12"/>
          <p:cNvCxnSpPr/>
          <p:nvPr/>
        </p:nvCxnSpPr>
        <p:spPr>
          <a:xfrm>
            <a:off x="1888400" y="3408450"/>
            <a:ext cx="71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" name="Google Shape;140;p12"/>
          <p:cNvSpPr/>
          <p:nvPr/>
        </p:nvSpPr>
        <p:spPr>
          <a:xfrm>
            <a:off x="2211300" y="2347625"/>
            <a:ext cx="388475" cy="747075"/>
          </a:xfrm>
          <a:custGeom>
            <a:rect b="b" l="l" r="r" t="t"/>
            <a:pathLst>
              <a:path extrusionOk="0" h="29883" w="15539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41" name="Google Shape;141;p12"/>
          <p:cNvSpPr/>
          <p:nvPr/>
        </p:nvSpPr>
        <p:spPr>
          <a:xfrm>
            <a:off x="3783025" y="2822000"/>
            <a:ext cx="448200" cy="712500"/>
          </a:xfrm>
          <a:prstGeom prst="snip1Rect">
            <a:avLst>
              <a:gd fmla="val 50000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3394550" y="2347625"/>
            <a:ext cx="388475" cy="747075"/>
          </a:xfrm>
          <a:custGeom>
            <a:rect b="b" l="l" r="r" t="t"/>
            <a:pathLst>
              <a:path extrusionOk="0" h="29883" w="15539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sp>
      <p:cxnSp>
        <p:nvCxnSpPr>
          <p:cNvPr id="143" name="Google Shape;143;p12"/>
          <p:cNvCxnSpPr/>
          <p:nvPr/>
        </p:nvCxnSpPr>
        <p:spPr>
          <a:xfrm>
            <a:off x="3047900" y="3408450"/>
            <a:ext cx="71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12"/>
          <p:cNvSpPr/>
          <p:nvPr/>
        </p:nvSpPr>
        <p:spPr>
          <a:xfrm>
            <a:off x="5763525" y="2822000"/>
            <a:ext cx="448200" cy="712500"/>
          </a:xfrm>
          <a:prstGeom prst="snip1Rect">
            <a:avLst>
              <a:gd fmla="val 50000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5356925" y="2347625"/>
            <a:ext cx="388475" cy="747075"/>
          </a:xfrm>
          <a:custGeom>
            <a:rect b="b" l="l" r="r" t="t"/>
            <a:pathLst>
              <a:path extrusionOk="0" h="29883" w="15539">
                <a:moveTo>
                  <a:pt x="0" y="0"/>
                </a:moveTo>
                <a:lnTo>
                  <a:pt x="597" y="29285"/>
                </a:lnTo>
                <a:lnTo>
                  <a:pt x="15539" y="2988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sp>
      <p:cxnSp>
        <p:nvCxnSpPr>
          <p:cNvPr id="146" name="Google Shape;146;p12"/>
          <p:cNvCxnSpPr/>
          <p:nvPr/>
        </p:nvCxnSpPr>
        <p:spPr>
          <a:xfrm>
            <a:off x="4231225" y="3408450"/>
            <a:ext cx="1520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12"/>
          <p:cNvCxnSpPr/>
          <p:nvPr/>
        </p:nvCxnSpPr>
        <p:spPr>
          <a:xfrm>
            <a:off x="6167925" y="3408450"/>
            <a:ext cx="711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Pointer &amp; Merkle Tree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Pointer</a:t>
            </a:r>
            <a:endParaRPr/>
          </a:p>
        </p:txBody>
      </p:sp>
      <p:sp>
        <p:nvSpPr>
          <p:cNvPr id="159" name="Google Shape;159;p14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Hash Pointer is: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* Pointer to where some info is stored, and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* Cryptographic hash of the info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If we have a Hash Pointer, we can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* Ask to get the info back, and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* Verify that it hasn’t changed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160" name="Google Shape;160;p14"/>
          <p:cNvGrpSpPr/>
          <p:nvPr/>
        </p:nvGrpSpPr>
        <p:grpSpPr>
          <a:xfrm>
            <a:off x="5219450" y="2571751"/>
            <a:ext cx="3842000" cy="1871549"/>
            <a:chOff x="1422150" y="1151052"/>
            <a:chExt cx="7540897" cy="3223084"/>
          </a:xfrm>
        </p:grpSpPr>
        <p:sp>
          <p:nvSpPr>
            <p:cNvPr id="161" name="Google Shape;161;p14"/>
            <p:cNvSpPr/>
            <p:nvPr/>
          </p:nvSpPr>
          <p:spPr>
            <a:xfrm>
              <a:off x="1422150" y="1807636"/>
              <a:ext cx="2166600" cy="25665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(data)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" name="Google Shape;162;p14"/>
            <p:cNvSpPr txBox="1"/>
            <p:nvPr/>
          </p:nvSpPr>
          <p:spPr>
            <a:xfrm>
              <a:off x="5305447" y="1506600"/>
              <a:ext cx="36576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lang="en-US" sz="1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H(  )</a:t>
              </a:r>
              <a:endParaRPr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477652" y="1151052"/>
              <a:ext cx="3479957" cy="722200"/>
            </a:xfrm>
            <a:custGeom>
              <a:rect b="b" l="l" r="r" t="t"/>
              <a:pathLst>
                <a:path extrusionOk="0" h="35110" w="151548">
                  <a:moveTo>
                    <a:pt x="151548" y="35110"/>
                  </a:moveTo>
                  <a:lnTo>
                    <a:pt x="151104" y="0"/>
                  </a:lnTo>
                  <a:lnTo>
                    <a:pt x="0" y="445"/>
                  </a:lnTo>
                  <a:lnTo>
                    <a:pt x="0" y="29332"/>
                  </a:lnTo>
                </a:path>
              </a:pathLst>
            </a:custGeom>
            <a:noFill/>
            <a:ln cap="flat" cmpd="sng" w="762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  <p:sp>
          <p:nvSpPr>
            <p:cNvPr id="164" name="Google Shape;164;p14"/>
            <p:cNvSpPr txBox="1"/>
            <p:nvPr/>
          </p:nvSpPr>
          <p:spPr>
            <a:xfrm>
              <a:off x="4911126" y="2285243"/>
              <a:ext cx="2799901" cy="867029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will draw hash pointers like this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5" name="Google Shape;165;p14"/>
            <p:cNvCxnSpPr/>
            <p:nvPr/>
          </p:nvCxnSpPr>
          <p:spPr>
            <a:xfrm rot="10800000">
              <a:off x="5957606" y="1895149"/>
              <a:ext cx="133501" cy="388801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Idea</a:t>
            </a:r>
            <a:endParaRPr/>
          </a:p>
        </p:txBody>
      </p:sp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Build cycle-free data structures with hash pointers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Linked list with Hash Pointers = “</a:t>
            </a:r>
            <a:r>
              <a:rPr b="1" lang="en-US" sz="2400"/>
              <a:t>block chain</a:t>
            </a:r>
            <a:r>
              <a:rPr lang="en-US" sz="2400"/>
              <a:t>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Case: Tamper-Evident Log (Detecting Tampering)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173" name="Google Shape;173;p15"/>
          <p:cNvGrpSpPr/>
          <p:nvPr/>
        </p:nvGrpSpPr>
        <p:grpSpPr>
          <a:xfrm>
            <a:off x="1657349" y="2427909"/>
            <a:ext cx="6160619" cy="2316665"/>
            <a:chOff x="319175" y="985961"/>
            <a:chExt cx="8506415" cy="3428414"/>
          </a:xfrm>
        </p:grpSpPr>
        <p:grpSp>
          <p:nvGrpSpPr>
            <p:cNvPr id="174" name="Google Shape;174;p15"/>
            <p:cNvGrpSpPr/>
            <p:nvPr/>
          </p:nvGrpSpPr>
          <p:grpSpPr>
            <a:xfrm>
              <a:off x="60441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75" name="Google Shape;175;p15"/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77" name="Google Shape;177;p15"/>
            <p:cNvGrpSpPr/>
            <p:nvPr/>
          </p:nvGrpSpPr>
          <p:grpSpPr>
            <a:xfrm>
              <a:off x="36855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78" name="Google Shape;178;p15"/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80" name="Google Shape;180;p15"/>
            <p:cNvSpPr/>
            <p:nvPr/>
          </p:nvSpPr>
          <p:spPr>
            <a:xfrm>
              <a:off x="5029825" y="2025525"/>
              <a:ext cx="2066550" cy="1388825"/>
            </a:xfrm>
            <a:custGeom>
              <a:rect b="b" l="l" r="r" t="t"/>
              <a:pathLst>
                <a:path extrusionOk="0" h="55553" w="82662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  <p:sp>
          <p:nvSpPr>
            <p:cNvPr id="181" name="Google Shape;181;p15"/>
            <p:cNvSpPr/>
            <p:nvPr/>
          </p:nvSpPr>
          <p:spPr>
            <a:xfrm>
              <a:off x="2674500" y="2025525"/>
              <a:ext cx="2066550" cy="1388825"/>
            </a:xfrm>
            <a:custGeom>
              <a:rect b="b" l="l" r="r" t="t"/>
              <a:pathLst>
                <a:path extrusionOk="0" h="55553" w="82662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  <p:grpSp>
          <p:nvGrpSpPr>
            <p:cNvPr id="182" name="Google Shape;182;p15"/>
            <p:cNvGrpSpPr/>
            <p:nvPr/>
          </p:nvGrpSpPr>
          <p:grpSpPr>
            <a:xfrm>
              <a:off x="1326925" y="2269975"/>
              <a:ext cx="1344300" cy="2144400"/>
              <a:chOff x="5333050" y="2139900"/>
              <a:chExt cx="1344300" cy="2144400"/>
            </a:xfrm>
          </p:grpSpPr>
          <p:sp>
            <p:nvSpPr>
              <p:cNvPr id="183" name="Google Shape;183;p15"/>
              <p:cNvSpPr/>
              <p:nvPr/>
            </p:nvSpPr>
            <p:spPr>
              <a:xfrm>
                <a:off x="5333050" y="2462100"/>
                <a:ext cx="1344300" cy="18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rebuchet M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  <a:endParaRPr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85" name="Google Shape;185;p15"/>
            <p:cNvSpPr/>
            <p:nvPr/>
          </p:nvSpPr>
          <p:spPr>
            <a:xfrm>
              <a:off x="319175" y="2025525"/>
              <a:ext cx="2066550" cy="1388825"/>
            </a:xfrm>
            <a:custGeom>
              <a:rect b="b" l="l" r="r" t="t"/>
              <a:pathLst>
                <a:path extrusionOk="0" h="55553" w="82662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  <p:sp>
          <p:nvSpPr>
            <p:cNvPr id="186" name="Google Shape;186;p15"/>
            <p:cNvSpPr txBox="1"/>
            <p:nvPr/>
          </p:nvSpPr>
          <p:spPr>
            <a:xfrm>
              <a:off x="7411390" y="985961"/>
              <a:ext cx="1414200" cy="457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rebuchet MS"/>
                <a:buNone/>
              </a:pPr>
              <a:r>
                <a:rPr lang="en-US" sz="12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H(  )</a:t>
              </a:r>
              <a:endParaRPr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388525" y="1282725"/>
              <a:ext cx="444425" cy="2177650"/>
            </a:xfrm>
            <a:custGeom>
              <a:rect b="b" l="l" r="r" t="t"/>
              <a:pathLst>
                <a:path extrusionOk="0" h="87106" w="17777">
                  <a:moveTo>
                    <a:pt x="16888" y="0"/>
                  </a:moveTo>
                  <a:lnTo>
                    <a:pt x="17777" y="87106"/>
                  </a:lnTo>
                  <a:lnTo>
                    <a:pt x="0" y="87106"/>
                  </a:ln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</p:grpSp>
      <p:sp>
        <p:nvSpPr>
          <p:cNvPr id="188" name="Google Shape;188;p15"/>
          <p:cNvSpPr/>
          <p:nvPr/>
        </p:nvSpPr>
        <p:spPr>
          <a:xfrm>
            <a:off x="2628562" y="3870946"/>
            <a:ext cx="290975" cy="457974"/>
          </a:xfrm>
          <a:prstGeom prst="lightningBol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4265196" y="3175421"/>
            <a:ext cx="290975" cy="457974"/>
          </a:xfrm>
          <a:prstGeom prst="lightningBol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5969658" y="3180108"/>
            <a:ext cx="290975" cy="457974"/>
          </a:xfrm>
          <a:prstGeom prst="lightningBol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Merkle Tree     </a:t>
            </a:r>
            <a:r>
              <a:rPr lang="en-US" sz="2200"/>
              <a:t>(Merkle 1989)</a:t>
            </a:r>
            <a:endParaRPr/>
          </a:p>
        </p:txBody>
      </p:sp>
      <p:grpSp>
        <p:nvGrpSpPr>
          <p:cNvPr id="196" name="Google Shape;196;p16"/>
          <p:cNvGrpSpPr/>
          <p:nvPr/>
        </p:nvGrpSpPr>
        <p:grpSpPr>
          <a:xfrm>
            <a:off x="1116418" y="1276542"/>
            <a:ext cx="4114801" cy="2517524"/>
            <a:chOff x="1116418" y="1276542"/>
            <a:chExt cx="4114801" cy="2517524"/>
          </a:xfrm>
        </p:grpSpPr>
        <p:sp>
          <p:nvSpPr>
            <p:cNvPr id="197" name="Google Shape;197;p16"/>
            <p:cNvSpPr/>
            <p:nvPr/>
          </p:nvSpPr>
          <p:spPr>
            <a:xfrm>
              <a:off x="1116418" y="1640961"/>
              <a:ext cx="4114801" cy="2153105"/>
            </a:xfrm>
            <a:prstGeom prst="trapezoid">
              <a:avLst>
                <a:gd fmla="val 90123" name="adj"/>
              </a:avLst>
            </a:prstGeom>
            <a:solidFill>
              <a:srgbClr val="E5B8B7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Merkle tree</a:t>
              </a:r>
              <a:b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commitment</a:t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040912" y="1276542"/>
              <a:ext cx="265814" cy="34315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947136" y="3826599"/>
            <a:ext cx="614271" cy="4531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1471741" y="3826599"/>
            <a:ext cx="614271" cy="4531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2022121" y="3826599"/>
            <a:ext cx="614271" cy="4531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2572501" y="3826599"/>
            <a:ext cx="667106" cy="4531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3122882" y="3826599"/>
            <a:ext cx="667106" cy="4531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" name="Google Shape;204;p16"/>
          <p:cNvSpPr txBox="1"/>
          <p:nvPr/>
        </p:nvSpPr>
        <p:spPr>
          <a:xfrm>
            <a:off x="4223642" y="3826599"/>
            <a:ext cx="667106" cy="453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3673262" y="3826599"/>
            <a:ext cx="667106" cy="4531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6" name="Google Shape;206;p16"/>
          <p:cNvSpPr txBox="1"/>
          <p:nvPr/>
        </p:nvSpPr>
        <p:spPr>
          <a:xfrm>
            <a:off x="4774024" y="3826599"/>
            <a:ext cx="667106" cy="45313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 flipH="1" rot="5400000">
            <a:off x="3000430" y="2388496"/>
            <a:ext cx="227986" cy="423359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values  S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5414126" y="1260322"/>
            <a:ext cx="3533596" cy="12003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9277" l="-2490" r="-1421" t="-3091"/>
            </a:stretch>
          </a:blipFill>
          <a:ln cap="flat" cmpd="sng" w="9525">
            <a:solidFill>
              <a:srgbClr val="960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10" name="Google Shape;210;p16"/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211" name="Google Shape;211;p16"/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commitment</a:t>
              </a:r>
              <a:endParaRPr/>
            </a:p>
          </p:txBody>
        </p:sp>
        <p:cxnSp>
          <p:nvCxnSpPr>
            <p:cNvPr id="212" name="Google Shape;212;p16"/>
            <p:cNvCxnSpPr/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Merkle Tree     </a:t>
            </a:r>
            <a:r>
              <a:rPr lang="en-US" sz="2200"/>
              <a:t>(Merkle 1989)</a:t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rgbClr val="D99593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947136" y="3826599"/>
            <a:ext cx="614271" cy="4531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3" name="Google Shape;223;p17"/>
          <p:cNvSpPr txBox="1"/>
          <p:nvPr/>
        </p:nvSpPr>
        <p:spPr>
          <a:xfrm>
            <a:off x="1471741" y="3826599"/>
            <a:ext cx="643060" cy="4531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4" name="Google Shape;224;p17"/>
          <p:cNvSpPr txBox="1"/>
          <p:nvPr/>
        </p:nvSpPr>
        <p:spPr>
          <a:xfrm>
            <a:off x="2022121" y="3826599"/>
            <a:ext cx="643061" cy="4531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2572501" y="3826599"/>
            <a:ext cx="667106" cy="4531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6" name="Google Shape;226;p17"/>
          <p:cNvSpPr txBox="1"/>
          <p:nvPr/>
        </p:nvSpPr>
        <p:spPr>
          <a:xfrm>
            <a:off x="3122882" y="3826599"/>
            <a:ext cx="667106" cy="4531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7" name="Google Shape;227;p17"/>
          <p:cNvSpPr txBox="1"/>
          <p:nvPr/>
        </p:nvSpPr>
        <p:spPr>
          <a:xfrm>
            <a:off x="4223642" y="3826599"/>
            <a:ext cx="667106" cy="4531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8" name="Google Shape;228;p17"/>
          <p:cNvSpPr txBox="1"/>
          <p:nvPr/>
        </p:nvSpPr>
        <p:spPr>
          <a:xfrm>
            <a:off x="3673262" y="3826599"/>
            <a:ext cx="667106" cy="453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4774024" y="3826599"/>
            <a:ext cx="667106" cy="4531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 flipH="1" rot="5400000">
            <a:off x="3000430" y="2388496"/>
            <a:ext cx="227986" cy="423359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values  S</a:t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3009916" y="1276542"/>
            <a:ext cx="265814" cy="3431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cxnSp>
        <p:nvCxnSpPr>
          <p:cNvPr id="240" name="Google Shape;240;p17"/>
          <p:cNvCxnSpPr/>
          <p:nvPr/>
        </p:nvCxnSpPr>
        <p:spPr>
          <a:xfrm flipH="1" rot="10800000">
            <a:off x="1200663" y="3662094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1" name="Google Shape;241;p17"/>
          <p:cNvCxnSpPr/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2" name="Google Shape;242;p17"/>
          <p:cNvCxnSpPr/>
          <p:nvPr/>
        </p:nvCxnSpPr>
        <p:spPr>
          <a:xfrm flipH="1" rot="10800000">
            <a:off x="2313960" y="3675010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3" name="Google Shape;243;p17"/>
          <p:cNvCxnSpPr/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4" name="Google Shape;244;p17"/>
          <p:cNvCxnSpPr/>
          <p:nvPr/>
        </p:nvCxnSpPr>
        <p:spPr>
          <a:xfrm flipH="1" rot="10800000">
            <a:off x="3398840" y="3675009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5" name="Google Shape;245;p17"/>
          <p:cNvCxnSpPr/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6" name="Google Shape;246;p17"/>
          <p:cNvCxnSpPr/>
          <p:nvPr/>
        </p:nvCxnSpPr>
        <p:spPr>
          <a:xfrm flipH="1" rot="10800000">
            <a:off x="4483719" y="3644013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7" name="Google Shape;247;p17"/>
          <p:cNvCxnSpPr/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8" name="Google Shape;248;p17"/>
          <p:cNvCxnSpPr>
            <a:stCxn id="233" idx="7"/>
          </p:cNvCxnSpPr>
          <p:nvPr/>
        </p:nvCxnSpPr>
        <p:spPr>
          <a:xfrm flipH="1" rot="10800000">
            <a:off x="1642966" y="2946564"/>
            <a:ext cx="167700" cy="331500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9" name="Google Shape;249;p17"/>
          <p:cNvCxnSpPr/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0" name="Google Shape;250;p17"/>
          <p:cNvCxnSpPr/>
          <p:nvPr/>
        </p:nvCxnSpPr>
        <p:spPr>
          <a:xfrm flipH="1" rot="10800000">
            <a:off x="3763651" y="2944005"/>
            <a:ext cx="167704" cy="331476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1" name="Google Shape;251;p17"/>
          <p:cNvCxnSpPr/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2" name="Google Shape;252;p17"/>
          <p:cNvCxnSpPr>
            <a:stCxn id="239" idx="6"/>
          </p:cNvCxnSpPr>
          <p:nvPr/>
        </p:nvCxnSpPr>
        <p:spPr>
          <a:xfrm>
            <a:off x="3335156" y="2266377"/>
            <a:ext cx="722100" cy="296700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3" name="Google Shape;253;p17"/>
          <p:cNvCxnSpPr/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4" name="Google Shape;254;p17"/>
          <p:cNvCxnSpPr/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55" name="Google Shape;255;p17"/>
          <p:cNvSpPr txBox="1"/>
          <p:nvPr/>
        </p:nvSpPr>
        <p:spPr>
          <a:xfrm>
            <a:off x="5414126" y="1260322"/>
            <a:ext cx="3533596" cy="12003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9277" l="-2490" r="-1421" t="-3091"/>
            </a:stretch>
          </a:blipFill>
          <a:ln cap="flat" cmpd="sng" w="9525">
            <a:solidFill>
              <a:srgbClr val="960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5401301" y="2764329"/>
            <a:ext cx="3622915" cy="96205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2985" l="-2447" r="0" t="-2595"/>
            </a:stretch>
          </a:blipFill>
          <a:ln cap="flat" cmpd="sng" w="9525">
            <a:solidFill>
              <a:srgbClr val="960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p:sp>
          <p:nvSpPr>
            <p:cNvPr id="258" name="Google Shape;258;p17"/>
            <p:cNvSpPr txBox="1"/>
            <p:nvPr/>
          </p:nvSpPr>
          <p:spPr>
            <a:xfrm>
              <a:off x="1270014" y="2677138"/>
              <a:ext cx="527709" cy="453137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59" name="Google Shape;259;p17"/>
            <p:cNvSpPr txBox="1"/>
            <p:nvPr/>
          </p:nvSpPr>
          <p:spPr>
            <a:xfrm>
              <a:off x="2305819" y="2705552"/>
              <a:ext cx="547201" cy="453137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60" name="Google Shape;260;p17"/>
            <p:cNvSpPr txBox="1"/>
            <p:nvPr/>
          </p:nvSpPr>
          <p:spPr>
            <a:xfrm>
              <a:off x="3419290" y="2720019"/>
              <a:ext cx="547201" cy="45313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61" name="Google Shape;261;p17"/>
            <p:cNvSpPr txBox="1"/>
            <p:nvPr/>
          </p:nvSpPr>
          <p:spPr>
            <a:xfrm>
              <a:off x="4377603" y="2732935"/>
              <a:ext cx="534056" cy="453137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62" name="Google Shape;262;p17"/>
            <p:cNvSpPr txBox="1"/>
            <p:nvPr/>
          </p:nvSpPr>
          <p:spPr>
            <a:xfrm>
              <a:off x="2192172" y="1991148"/>
              <a:ext cx="547201" cy="453137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63" name="Google Shape;263;p17"/>
            <p:cNvSpPr txBox="1"/>
            <p:nvPr/>
          </p:nvSpPr>
          <p:spPr>
            <a:xfrm>
              <a:off x="3522552" y="2018512"/>
              <a:ext cx="547201" cy="453137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264" name="Google Shape;264;p17"/>
          <p:cNvSpPr txBox="1"/>
          <p:nvPr/>
        </p:nvSpPr>
        <p:spPr>
          <a:xfrm>
            <a:off x="5724861" y="3947973"/>
            <a:ext cx="3033651" cy="46166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9728" l="-2916" r="0" t="-81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65" name="Google Shape;265;p17"/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266" name="Google Shape;266;p17"/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commitment</a:t>
              </a:r>
              <a:endParaRPr/>
            </a:p>
          </p:txBody>
        </p:sp>
        <p:cxnSp>
          <p:nvCxnSpPr>
            <p:cNvPr id="267" name="Google Shape;267;p17"/>
            <p:cNvCxnSpPr/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Merkle Tree     </a:t>
            </a:r>
            <a:r>
              <a:rPr lang="en-US" sz="2200"/>
              <a:t>(Merkle 1989)</a:t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rgbClr val="FABF8E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rgbClr val="D99593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947136" y="3826599"/>
            <a:ext cx="614271" cy="4531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8" name="Google Shape;278;p18"/>
          <p:cNvSpPr txBox="1"/>
          <p:nvPr/>
        </p:nvSpPr>
        <p:spPr>
          <a:xfrm>
            <a:off x="1471741" y="3826599"/>
            <a:ext cx="643060" cy="4531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9" name="Google Shape;279;p18"/>
          <p:cNvSpPr txBox="1"/>
          <p:nvPr/>
        </p:nvSpPr>
        <p:spPr>
          <a:xfrm>
            <a:off x="2022121" y="3826599"/>
            <a:ext cx="643061" cy="4531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0" name="Google Shape;280;p18"/>
          <p:cNvSpPr txBox="1"/>
          <p:nvPr/>
        </p:nvSpPr>
        <p:spPr>
          <a:xfrm>
            <a:off x="2572501" y="3826599"/>
            <a:ext cx="667106" cy="4531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1" name="Google Shape;281;p18"/>
          <p:cNvSpPr txBox="1"/>
          <p:nvPr/>
        </p:nvSpPr>
        <p:spPr>
          <a:xfrm>
            <a:off x="3122882" y="3826599"/>
            <a:ext cx="667106" cy="4531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4223642" y="3826599"/>
            <a:ext cx="667106" cy="4531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3673262" y="3826599"/>
            <a:ext cx="667106" cy="453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4774024" y="3826599"/>
            <a:ext cx="667106" cy="4531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71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 flipH="1" rot="5400000">
            <a:off x="3000430" y="2388496"/>
            <a:ext cx="227986" cy="423359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values  S</a:t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3009916" y="1276542"/>
            <a:ext cx="265814" cy="34315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93" name="Google Shape;293;p18"/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294" name="Google Shape;294;p18"/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cxnSp>
        <p:nvCxnSpPr>
          <p:cNvPr id="295" name="Google Shape;295;p18"/>
          <p:cNvCxnSpPr/>
          <p:nvPr/>
        </p:nvCxnSpPr>
        <p:spPr>
          <a:xfrm flipH="1" rot="10800000">
            <a:off x="1200663" y="3662094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96" name="Google Shape;296;p18"/>
          <p:cNvCxnSpPr/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97" name="Google Shape;297;p18"/>
          <p:cNvCxnSpPr/>
          <p:nvPr/>
        </p:nvCxnSpPr>
        <p:spPr>
          <a:xfrm flipH="1" rot="10800000">
            <a:off x="2313960" y="3675010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98" name="Google Shape;298;p18"/>
          <p:cNvCxnSpPr/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99" name="Google Shape;299;p18"/>
          <p:cNvCxnSpPr/>
          <p:nvPr/>
        </p:nvCxnSpPr>
        <p:spPr>
          <a:xfrm flipH="1" rot="10800000">
            <a:off x="3398840" y="3675009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0" name="Google Shape;300;p18"/>
          <p:cNvCxnSpPr/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1" name="Google Shape;301;p18"/>
          <p:cNvCxnSpPr/>
          <p:nvPr/>
        </p:nvCxnSpPr>
        <p:spPr>
          <a:xfrm flipH="1" rot="10800000">
            <a:off x="4483719" y="3644013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2" name="Google Shape;302;p18"/>
          <p:cNvCxnSpPr/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3" name="Google Shape;303;p18"/>
          <p:cNvCxnSpPr>
            <a:stCxn id="288" idx="7"/>
          </p:cNvCxnSpPr>
          <p:nvPr/>
        </p:nvCxnSpPr>
        <p:spPr>
          <a:xfrm flipH="1" rot="10800000">
            <a:off x="1642966" y="2946564"/>
            <a:ext cx="167700" cy="331500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4" name="Google Shape;304;p18"/>
          <p:cNvCxnSpPr/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5" name="Google Shape;305;p18"/>
          <p:cNvCxnSpPr/>
          <p:nvPr/>
        </p:nvCxnSpPr>
        <p:spPr>
          <a:xfrm flipH="1" rot="10800000">
            <a:off x="3763651" y="2944005"/>
            <a:ext cx="167704" cy="331476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6" name="Google Shape;306;p18"/>
          <p:cNvCxnSpPr/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7" name="Google Shape;307;p18"/>
          <p:cNvCxnSpPr>
            <a:stCxn id="294" idx="6"/>
          </p:cNvCxnSpPr>
          <p:nvPr/>
        </p:nvCxnSpPr>
        <p:spPr>
          <a:xfrm>
            <a:off x="3335156" y="2266377"/>
            <a:ext cx="722100" cy="296700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8" name="Google Shape;308;p18"/>
          <p:cNvCxnSpPr/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9" name="Google Shape;309;p18"/>
          <p:cNvCxnSpPr/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noFill/>
          <a:ln cap="flat" cmpd="sng" w="25400">
            <a:solidFill>
              <a:srgbClr val="96060B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10" name="Google Shape;310;p18"/>
          <p:cNvSpPr txBox="1"/>
          <p:nvPr/>
        </p:nvSpPr>
        <p:spPr>
          <a:xfrm>
            <a:off x="5361780" y="1187700"/>
            <a:ext cx="3622915" cy="96205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4473" l="-2438" r="0" t="-3945"/>
            </a:stretch>
          </a:blipFill>
          <a:ln cap="flat" cmpd="sng" w="9525">
            <a:solidFill>
              <a:srgbClr val="9606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p:sp>
          <p:nvSpPr>
            <p:cNvPr id="312" name="Google Shape;312;p18"/>
            <p:cNvSpPr txBox="1"/>
            <p:nvPr/>
          </p:nvSpPr>
          <p:spPr>
            <a:xfrm>
              <a:off x="1270014" y="2677138"/>
              <a:ext cx="527709" cy="453137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3" name="Google Shape;313;p18"/>
            <p:cNvSpPr txBox="1"/>
            <p:nvPr/>
          </p:nvSpPr>
          <p:spPr>
            <a:xfrm>
              <a:off x="2305819" y="2705552"/>
              <a:ext cx="547201" cy="453137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4" name="Google Shape;314;p18"/>
            <p:cNvSpPr txBox="1"/>
            <p:nvPr/>
          </p:nvSpPr>
          <p:spPr>
            <a:xfrm>
              <a:off x="3419290" y="2720019"/>
              <a:ext cx="547201" cy="453137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4377603" y="2732935"/>
              <a:ext cx="534056" cy="453137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810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6" name="Google Shape;316;p18"/>
            <p:cNvSpPr txBox="1"/>
            <p:nvPr/>
          </p:nvSpPr>
          <p:spPr>
            <a:xfrm>
              <a:off x="2192172" y="1991148"/>
              <a:ext cx="547201" cy="453137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17" name="Google Shape;317;p18"/>
            <p:cNvSpPr txBox="1"/>
            <p:nvPr/>
          </p:nvSpPr>
          <p:spPr>
            <a:xfrm>
              <a:off x="3522552" y="2018512"/>
              <a:ext cx="547201" cy="453137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-1110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318" name="Google Shape;318;p18"/>
          <p:cNvSpPr txBox="1"/>
          <p:nvPr/>
        </p:nvSpPr>
        <p:spPr>
          <a:xfrm>
            <a:off x="5801456" y="2587908"/>
            <a:ext cx="2911823" cy="193899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6577" l="-3056" r="0" t="-32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319" name="Google Shape;319;p18"/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320" name="Google Shape;320;p18"/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commitment</a:t>
              </a:r>
              <a:endParaRPr/>
            </a:p>
          </p:txBody>
        </p:sp>
        <p:cxnSp>
          <p:nvCxnSpPr>
            <p:cNvPr id="321" name="Google Shape;321;p18"/>
            <p:cNvCxnSpPr/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Merkle Tree     </a:t>
            </a:r>
            <a:r>
              <a:rPr lang="en-US" sz="2200"/>
              <a:t>(Merkle 1989)</a:t>
            </a:r>
            <a:endParaRPr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191386" y="1200151"/>
            <a:ext cx="8952614" cy="38184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17" l="-99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28" name="Google Shape;328;p19"/>
          <p:cNvSpPr txBox="1"/>
          <p:nvPr/>
        </p:nvSpPr>
        <p:spPr>
          <a:xfrm>
            <a:off x="3436883" y="3279227"/>
            <a:ext cx="30810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useful.  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Learnt Last Week</a:t>
            </a:r>
            <a:endParaRPr/>
          </a:p>
        </p:txBody>
      </p:sp>
      <p:sp>
        <p:nvSpPr>
          <p:cNvPr id="44" name="Google Shape;44;p2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of Money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History of Cryptocurrency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Satoshi Nakamoto Paper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Concepts in Cryptography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of Merkle Trees</a:t>
            </a:r>
            <a:endParaRPr/>
          </a:p>
        </p:txBody>
      </p:sp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Holds many items but just need to remember the root hash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Can verify membership in O(log n) time/space</a:t>
            </a:r>
            <a:endParaRPr/>
          </a:p>
          <a:p>
            <a:pPr indent="-1905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Variant: sorted Merkle tree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Can verify non-membership in O(log n)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Show items before, after the missing one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Signature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292100" y="895350"/>
            <a:ext cx="883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Physical signatures:  </a:t>
            </a:r>
            <a:r>
              <a:rPr b="0" lang="en-US" sz="2400"/>
              <a:t>bind transaction to author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Only you can sign but anyone can verify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Signature is tied to a particular document</a:t>
            </a:r>
            <a:endParaRPr/>
          </a:p>
        </p:txBody>
      </p:sp>
      <p:grpSp>
        <p:nvGrpSpPr>
          <p:cNvPr id="348" name="Google Shape;348;p22"/>
          <p:cNvGrpSpPr/>
          <p:nvPr/>
        </p:nvGrpSpPr>
        <p:grpSpPr>
          <a:xfrm>
            <a:off x="1016000" y="2406650"/>
            <a:ext cx="2743200" cy="1093543"/>
            <a:chOff x="609600" y="1962150"/>
            <a:chExt cx="3352800" cy="1525298"/>
          </a:xfrm>
        </p:grpSpPr>
        <p:pic>
          <p:nvPicPr>
            <p:cNvPr id="349" name="Google Shape;34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" y="1962150"/>
              <a:ext cx="3352800" cy="118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2"/>
            <p:cNvSpPr txBox="1"/>
            <p:nvPr/>
          </p:nvSpPr>
          <p:spPr>
            <a:xfrm>
              <a:off x="638460" y="3148894"/>
              <a:ext cx="23806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Bob agrees to pay Alice 1$</a:t>
              </a:r>
              <a:endParaRPr/>
            </a:p>
          </p:txBody>
        </p:sp>
        <p:pic>
          <p:nvPicPr>
            <p:cNvPr id="351" name="Google Shape;351;p22"/>
            <p:cNvPicPr preferRelativeResize="0"/>
            <p:nvPr/>
          </p:nvPicPr>
          <p:blipFill rotWithShape="1">
            <a:blip r:embed="rId4">
              <a:alphaModFix/>
            </a:blip>
            <a:srcRect b="8949" l="10393" r="29453" t="16976"/>
            <a:stretch/>
          </p:blipFill>
          <p:spPr>
            <a:xfrm>
              <a:off x="1600201" y="2724150"/>
              <a:ext cx="457200" cy="2872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22"/>
          <p:cNvGrpSpPr/>
          <p:nvPr/>
        </p:nvGrpSpPr>
        <p:grpSpPr>
          <a:xfrm>
            <a:off x="3983743" y="2582356"/>
            <a:ext cx="3428439" cy="1355486"/>
            <a:chOff x="4038601" y="2111703"/>
            <a:chExt cx="4343399" cy="1646901"/>
          </a:xfrm>
        </p:grpSpPr>
        <p:grpSp>
          <p:nvGrpSpPr>
            <p:cNvPr id="353" name="Google Shape;353;p22"/>
            <p:cNvGrpSpPr/>
            <p:nvPr/>
          </p:nvGrpSpPr>
          <p:grpSpPr>
            <a:xfrm>
              <a:off x="4875455" y="2111703"/>
              <a:ext cx="3506545" cy="1646901"/>
              <a:chOff x="455855" y="1502103"/>
              <a:chExt cx="3506545" cy="1646901"/>
            </a:xfrm>
          </p:grpSpPr>
          <p:pic>
            <p:nvPicPr>
              <p:cNvPr id="354" name="Google Shape;354;p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09600" y="1962150"/>
                <a:ext cx="3352800" cy="11868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5" name="Google Shape;355;p22"/>
              <p:cNvSpPr txBox="1"/>
              <p:nvPr/>
            </p:nvSpPr>
            <p:spPr>
              <a:xfrm>
                <a:off x="455855" y="1502103"/>
                <a:ext cx="258866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Bob agrees to pay Alice 100$</a:t>
                </a:r>
                <a:endParaRPr/>
              </a:p>
            </p:txBody>
          </p:sp>
          <p:pic>
            <p:nvPicPr>
              <p:cNvPr id="356" name="Google Shape;356;p22"/>
              <p:cNvPicPr preferRelativeResize="0"/>
              <p:nvPr/>
            </p:nvPicPr>
            <p:blipFill rotWithShape="1">
              <a:blip r:embed="rId6">
                <a:alphaModFix/>
              </a:blip>
              <a:srcRect b="8949" l="10393" r="29453" t="16976"/>
              <a:stretch/>
            </p:blipFill>
            <p:spPr>
              <a:xfrm>
                <a:off x="1600201" y="2724150"/>
                <a:ext cx="457200" cy="2872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7" name="Google Shape;357;p22"/>
            <p:cNvSpPr/>
            <p:nvPr/>
          </p:nvSpPr>
          <p:spPr>
            <a:xfrm rot="1672349">
              <a:off x="4070069" y="2561979"/>
              <a:ext cx="685800" cy="3048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22"/>
          <p:cNvSpPr txBox="1"/>
          <p:nvPr/>
        </p:nvSpPr>
        <p:spPr>
          <a:xfrm>
            <a:off x="152400" y="3796665"/>
            <a:ext cx="880388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in the digital world:  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Anyone can copy Bob’s signature from one doc to another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>
            <p:ph type="title"/>
          </p:nvPr>
        </p:nvSpPr>
        <p:spPr>
          <a:xfrm>
            <a:off x="457200" y="-3322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Digital Signatures</a:t>
            </a:r>
            <a:endParaRPr/>
          </a:p>
        </p:txBody>
      </p:sp>
      <p:sp>
        <p:nvSpPr>
          <p:cNvPr id="365" name="Google Shape;365;p23"/>
          <p:cNvSpPr txBox="1"/>
          <p:nvPr>
            <p:ph idx="1" type="body"/>
          </p:nvPr>
        </p:nvSpPr>
        <p:spPr>
          <a:xfrm>
            <a:off x="222250" y="926412"/>
            <a:ext cx="8839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Solution:  </a:t>
            </a:r>
            <a:r>
              <a:rPr b="0" lang="en-US" sz="2400"/>
              <a:t>Make signature depend on document</a:t>
            </a:r>
            <a:endParaRPr/>
          </a:p>
          <a:p>
            <a:pPr indent="0" lvl="2" marL="9144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1600200" y="1863864"/>
            <a:ext cx="3352800" cy="1186854"/>
            <a:chOff x="304800" y="2019240"/>
            <a:chExt cx="3352800" cy="1186854"/>
          </a:xfrm>
        </p:grpSpPr>
        <p:pic>
          <p:nvPicPr>
            <p:cNvPr id="367" name="Google Shape;36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800" y="2019240"/>
              <a:ext cx="3352800" cy="118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23"/>
            <p:cNvSpPr txBox="1"/>
            <p:nvPr/>
          </p:nvSpPr>
          <p:spPr>
            <a:xfrm>
              <a:off x="609600" y="2451040"/>
              <a:ext cx="23806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Bob agrees to pay Alice 1$</a:t>
              </a:r>
              <a:endParaRPr/>
            </a:p>
          </p:txBody>
        </p:sp>
      </p:grpSp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92" y="3692664"/>
            <a:ext cx="103632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3"/>
          <p:cNvSpPr txBox="1"/>
          <p:nvPr/>
        </p:nvSpPr>
        <p:spPr>
          <a:xfrm>
            <a:off x="37164" y="4302264"/>
            <a:ext cx="16675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 signing 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 (sk)</a:t>
            </a: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2239192" y="3768864"/>
            <a:ext cx="1494608" cy="762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/>
          </a:p>
        </p:txBody>
      </p:sp>
      <p:sp>
        <p:nvSpPr>
          <p:cNvPr id="372" name="Google Shape;372;p23"/>
          <p:cNvSpPr/>
          <p:nvPr/>
        </p:nvSpPr>
        <p:spPr>
          <a:xfrm flipH="1" rot="10800000">
            <a:off x="2924992" y="3159264"/>
            <a:ext cx="228600" cy="533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1477192" y="4073664"/>
            <a:ext cx="762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3581400" y="3105150"/>
            <a:ext cx="1354908" cy="461665"/>
          </a:xfrm>
          <a:prstGeom prst="rect">
            <a:avLst/>
          </a:prstGeom>
          <a:noFill/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signature</a:t>
            </a:r>
            <a:endParaRPr/>
          </a:p>
        </p:txBody>
      </p:sp>
      <p:sp>
        <p:nvSpPr>
          <p:cNvPr id="375" name="Google Shape;375;p23"/>
          <p:cNvSpPr txBox="1"/>
          <p:nvPr/>
        </p:nvSpPr>
        <p:spPr>
          <a:xfrm>
            <a:off x="2762642" y="1485840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Signer</a:t>
            </a:r>
            <a:endParaRPr/>
          </a:p>
        </p:txBody>
      </p:sp>
      <p:grpSp>
        <p:nvGrpSpPr>
          <p:cNvPr id="376" name="Google Shape;376;p23"/>
          <p:cNvGrpSpPr/>
          <p:nvPr/>
        </p:nvGrpSpPr>
        <p:grpSpPr>
          <a:xfrm>
            <a:off x="6477000" y="1733550"/>
            <a:ext cx="1295400" cy="1295400"/>
            <a:chOff x="6629400" y="1428750"/>
            <a:chExt cx="1295400" cy="1295400"/>
          </a:xfrm>
        </p:grpSpPr>
        <p:sp>
          <p:nvSpPr>
            <p:cNvPr id="377" name="Google Shape;377;p23"/>
            <p:cNvSpPr/>
            <p:nvPr/>
          </p:nvSpPr>
          <p:spPr>
            <a:xfrm>
              <a:off x="6629400" y="1962150"/>
              <a:ext cx="1295400" cy="762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verifier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3"/>
            <p:cNvSpPr txBox="1"/>
            <p:nvPr/>
          </p:nvSpPr>
          <p:spPr>
            <a:xfrm>
              <a:off x="6781800" y="1428750"/>
              <a:ext cx="9509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Verifier</a:t>
              </a:r>
              <a:endParaRPr/>
            </a:p>
          </p:txBody>
        </p:sp>
      </p:grpSp>
      <p:sp>
        <p:nvSpPr>
          <p:cNvPr id="379" name="Google Shape;379;p23"/>
          <p:cNvSpPr/>
          <p:nvPr/>
        </p:nvSpPr>
        <p:spPr>
          <a:xfrm>
            <a:off x="5332376" y="2647950"/>
            <a:ext cx="1079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 rotWithShape="1">
          <a:blip r:embed="rId5">
            <a:alphaModFix/>
          </a:blip>
          <a:srcRect b="8927" l="4342" r="3163" t="13510"/>
          <a:stretch/>
        </p:blipFill>
        <p:spPr>
          <a:xfrm flipH="1">
            <a:off x="6789603" y="3817691"/>
            <a:ext cx="958533" cy="5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 txBox="1"/>
          <p:nvPr/>
        </p:nvSpPr>
        <p:spPr>
          <a:xfrm>
            <a:off x="6225134" y="4280716"/>
            <a:ext cx="20447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verification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 (pk)</a:t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7110375" y="3105150"/>
            <a:ext cx="228600" cy="76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23"/>
          <p:cNvGrpSpPr/>
          <p:nvPr/>
        </p:nvGrpSpPr>
        <p:grpSpPr>
          <a:xfrm>
            <a:off x="7772400" y="2116838"/>
            <a:ext cx="1372104" cy="1015663"/>
            <a:chOff x="7747215" y="2091775"/>
            <a:chExt cx="1372104" cy="1015663"/>
          </a:xfrm>
        </p:grpSpPr>
        <p:cxnSp>
          <p:nvCxnSpPr>
            <p:cNvPr id="384" name="Google Shape;384;p23"/>
            <p:cNvCxnSpPr>
              <a:stCxn id="377" idx="3"/>
            </p:cNvCxnSpPr>
            <p:nvPr/>
          </p:nvCxnSpPr>
          <p:spPr>
            <a:xfrm>
              <a:off x="7747215" y="2622887"/>
              <a:ext cx="685800" cy="0"/>
            </a:xfrm>
            <a:prstGeom prst="straightConnector1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385" name="Google Shape;385;p23"/>
            <p:cNvSpPr txBox="1"/>
            <p:nvPr/>
          </p:nvSpPr>
          <p:spPr>
            <a:xfrm>
              <a:off x="8105475" y="2091775"/>
              <a:ext cx="101384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‘accept’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‘reject’</a:t>
              </a:r>
              <a:endParaRPr/>
            </a:p>
          </p:txBody>
        </p:sp>
      </p:grpSp>
      <p:sp>
        <p:nvSpPr>
          <p:cNvPr id="386" name="Google Shape;386;p23"/>
          <p:cNvSpPr/>
          <p:nvPr/>
        </p:nvSpPr>
        <p:spPr>
          <a:xfrm flipH="1" rot="5400000">
            <a:off x="3651399" y="3600450"/>
            <a:ext cx="685800" cy="609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3"/>
          <p:cNvSpPr/>
          <p:nvPr/>
        </p:nvSpPr>
        <p:spPr>
          <a:xfrm>
            <a:off x="5029200" y="1885950"/>
            <a:ext cx="304800" cy="1676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/>
          </p:nvPr>
        </p:nvSpPr>
        <p:spPr>
          <a:xfrm>
            <a:off x="457200" y="71754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Signatures: Syntax</a:t>
            </a:r>
            <a:endParaRPr/>
          </a:p>
        </p:txBody>
      </p:sp>
      <p:sp>
        <p:nvSpPr>
          <p:cNvPr id="394" name="Google Shape;394;p24"/>
          <p:cNvSpPr txBox="1"/>
          <p:nvPr>
            <p:ph idx="1" type="body"/>
          </p:nvPr>
        </p:nvSpPr>
        <p:spPr>
          <a:xfrm>
            <a:off x="228600" y="971550"/>
            <a:ext cx="8686800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 u="sng"/>
              <a:t>Def</a:t>
            </a:r>
            <a:r>
              <a:rPr lang="en-US" sz="2400"/>
              <a:t>:    A Signature scheme is a triple of algorithms:</a:t>
            </a:r>
            <a:endParaRPr/>
          </a:p>
          <a:p>
            <a:pPr indent="-285750" lvl="1" marL="8001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Gen</a:t>
            </a:r>
            <a:r>
              <a:rPr lang="en-US" sz="2400"/>
              <a:t>():  outputs a key pair  (pk, sk)</a:t>
            </a:r>
            <a:endParaRPr sz="2400"/>
          </a:p>
          <a:p>
            <a:pPr indent="-285750" lvl="1" marL="8001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Sign</a:t>
            </a:r>
            <a:r>
              <a:rPr lang="en-US" sz="2400"/>
              <a:t>(sk, msg)  outputs sig. σ =</a:t>
            </a:r>
            <a:r>
              <a:rPr b="1" lang="en-US" sz="2400"/>
              <a:t>Sign</a:t>
            </a:r>
            <a:r>
              <a:rPr lang="en-US" sz="2400"/>
              <a:t>(sk, msg)</a:t>
            </a:r>
            <a:endParaRPr/>
          </a:p>
          <a:p>
            <a:pPr indent="-285750" lvl="1" marL="8001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Verify</a:t>
            </a:r>
            <a:r>
              <a:rPr lang="en-US" sz="2400"/>
              <a:t>(pk, msg, σ)  outputs ‘accept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2400"/>
              <a:t> or  ‘reject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285750" lvl="1" marL="8001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/>
              <a:t>isValid</a:t>
            </a:r>
            <a:r>
              <a:rPr lang="en-US" sz="2400"/>
              <a:t> := Verify(pk, msg, σ)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 u="sng"/>
              <a:t>Secure signatures</a:t>
            </a:r>
            <a:r>
              <a:rPr lang="en-US" sz="2400"/>
              <a:t>:   (informal)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	Adversary who sees signatures on many messages of his choice,</a:t>
            </a:r>
            <a:br>
              <a:rPr lang="en-US" sz="2400"/>
            </a:br>
            <a:r>
              <a:rPr lang="en-US" sz="2400"/>
              <a:t>	cannot forge a signature on a new message.</a:t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6447300" y="1441450"/>
            <a:ext cx="544500" cy="1714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7049881" y="1968726"/>
            <a:ext cx="20256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 =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signing Key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pk =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verification key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can be randomized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 of Signatures</a:t>
            </a:r>
            <a:endParaRPr/>
          </a:p>
        </p:txBody>
      </p:sp>
      <p:sp>
        <p:nvSpPr>
          <p:cNvPr id="402" name="Google Shape;402;p25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“Valid signatures verify”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Verify</a:t>
            </a:r>
            <a:r>
              <a:rPr lang="en-US" sz="2400"/>
              <a:t>(pk, msg, Sign(sk, msg)) == true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“Can’t forge signatures”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Adversary who: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	knows pk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	gets to see signatures on messages of his choice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	can’t produce a verifiable signature on another message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Families of signature schemes</a:t>
            </a:r>
            <a:endParaRPr/>
          </a:p>
        </p:txBody>
      </p:sp>
      <p:sp>
        <p:nvSpPr>
          <p:cNvPr id="408" name="Google Shape;408;p26"/>
          <p:cNvSpPr txBox="1"/>
          <p:nvPr>
            <p:ph idx="1" type="body"/>
          </p:nvPr>
        </p:nvSpPr>
        <p:spPr>
          <a:xfrm>
            <a:off x="441701" y="1029672"/>
            <a:ext cx="8686801" cy="3988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/>
              <a:t>RSA signatures (old … not used in blockchains)</a:t>
            </a:r>
            <a:r>
              <a:rPr lang="en-US" sz="2400"/>
              <a:t>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long sigs and public keys (≥256 bytes),    fast to verify</a:t>
            </a:r>
            <a:endParaRPr/>
          </a:p>
          <a:p>
            <a:pPr indent="-457200" lvl="0" marL="457200" rtl="0" algn="l">
              <a:spcBef>
                <a:spcPts val="2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/>
              <a:t>Discrete-log signatures</a:t>
            </a:r>
            <a:r>
              <a:rPr lang="en-US" sz="2400"/>
              <a:t>:   Schnorr and  ECDSA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short sigs (48 or 64 bytes) and public key (32 bytes)</a:t>
            </a:r>
            <a:endParaRPr/>
          </a:p>
          <a:p>
            <a:pPr indent="-457200" lvl="0" marL="457200" rtl="0" algn="l">
              <a:spcBef>
                <a:spcPts val="2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/>
              <a:t>BLS signatures</a:t>
            </a:r>
            <a:r>
              <a:rPr lang="en-US" sz="2400"/>
              <a:t>:  48 bytes,   aggregatable,   easy threshold</a:t>
            </a:r>
            <a:endParaRPr/>
          </a:p>
          <a:p>
            <a:pPr indent="-457200" lvl="0" marL="457200" rtl="0" algn="l">
              <a:spcBef>
                <a:spcPts val="4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/>
              <a:t>Post-quantum</a:t>
            </a:r>
            <a:r>
              <a:rPr lang="en-US" sz="2400"/>
              <a:t> signatures:    long  (≥768 bytes)</a:t>
            </a:r>
            <a:endParaRPr/>
          </a:p>
        </p:txBody>
      </p:sp>
      <p:cxnSp>
        <p:nvCxnSpPr>
          <p:cNvPr id="409" name="Google Shape;409;p26"/>
          <p:cNvCxnSpPr/>
          <p:nvPr/>
        </p:nvCxnSpPr>
        <p:spPr>
          <a:xfrm>
            <a:off x="0" y="4045058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10" name="Google Shape;410;p26"/>
          <p:cNvSpPr txBox="1"/>
          <p:nvPr/>
        </p:nvSpPr>
        <p:spPr>
          <a:xfrm>
            <a:off x="6017018" y="3644948"/>
            <a:ext cx="31053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(Ethereum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2.0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Chia, Dfinity)</a:t>
            </a:r>
            <a:endParaRPr/>
          </a:p>
        </p:txBody>
      </p:sp>
      <p:sp>
        <p:nvSpPr>
          <p:cNvPr id="411" name="Google Shape;411;p26"/>
          <p:cNvSpPr txBox="1"/>
          <p:nvPr/>
        </p:nvSpPr>
        <p:spPr>
          <a:xfrm>
            <a:off x="6936793" y="2179787"/>
            <a:ext cx="22072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(Bitcoin, Ethereum)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 Key as Identity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Signatures on the blockchain</a:t>
            </a:r>
            <a:endParaRPr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384068" y="1047291"/>
            <a:ext cx="4981168" cy="1900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Signatures are used everywhere: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ensure Tx authorization,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governance votes,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consensus protocol votes.</a:t>
            </a:r>
            <a:endParaRPr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1101" y="2408536"/>
            <a:ext cx="1190746" cy="119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596" y="3305319"/>
            <a:ext cx="473557" cy="81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184244" y="4186436"/>
            <a:ext cx="584281" cy="8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7520" y="3232563"/>
            <a:ext cx="1190746" cy="119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0912" y="3580751"/>
            <a:ext cx="1190746" cy="119074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/>
          <p:nvPr/>
        </p:nvSpPr>
        <p:spPr>
          <a:xfrm>
            <a:off x="5820867" y="2376362"/>
            <a:ext cx="2986275" cy="2642220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6631101" y="1209781"/>
            <a:ext cx="1055078" cy="612648"/>
          </a:xfrm>
          <a:prstGeom prst="wedgeRoundRectCallout">
            <a:avLst>
              <a:gd fmla="val -2055" name="adj1"/>
              <a:gd fmla="val 156937" name="adj2"/>
              <a:gd fmla="val 16667" name="adj3"/>
            </a:avLst>
          </a:prstGeom>
          <a:solidFill>
            <a:srgbClr val="7030A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verifyTx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5230445" y="2152758"/>
            <a:ext cx="995539" cy="612648"/>
          </a:xfrm>
          <a:prstGeom prst="wedgeRoundRectCallout">
            <a:avLst>
              <a:gd fmla="val 85344" name="adj1"/>
              <a:gd fmla="val 185737" name="adj2"/>
              <a:gd fmla="val 16667" name="adj3"/>
            </a:avLst>
          </a:prstGeom>
          <a:solidFill>
            <a:srgbClr val="7030A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b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Tx</a:t>
            </a: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8030302" y="1841803"/>
            <a:ext cx="1055078" cy="612648"/>
          </a:xfrm>
          <a:prstGeom prst="wedgeRoundRectCallout">
            <a:avLst>
              <a:gd fmla="val -36500" name="adj1"/>
              <a:gd fmla="val 189467" name="adj2"/>
              <a:gd fmla="val 16667" name="adj3"/>
            </a:avLst>
          </a:prstGeom>
          <a:solidFill>
            <a:srgbClr val="7030A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verifyTx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28"/>
          <p:cNvCxnSpPr/>
          <p:nvPr/>
        </p:nvCxnSpPr>
        <p:spPr>
          <a:xfrm>
            <a:off x="2774568" y="3580751"/>
            <a:ext cx="3046299" cy="1853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4" name="Google Shape;434;p28"/>
          <p:cNvCxnSpPr/>
          <p:nvPr/>
        </p:nvCxnSpPr>
        <p:spPr>
          <a:xfrm flipH="1" rot="10800000">
            <a:off x="2774568" y="3936570"/>
            <a:ext cx="3046299" cy="52221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435" name="Google Shape;435;p28"/>
          <p:cNvGrpSpPr/>
          <p:nvPr/>
        </p:nvGrpSpPr>
        <p:grpSpPr>
          <a:xfrm>
            <a:off x="1796939" y="3275923"/>
            <a:ext cx="1904945" cy="586155"/>
            <a:chOff x="630585" y="1312985"/>
            <a:chExt cx="1904945" cy="586155"/>
          </a:xfrm>
        </p:grpSpPr>
        <p:sp>
          <p:nvSpPr>
            <p:cNvPr id="436" name="Google Shape;436;p28"/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rgbClr val="92CCDC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rgbClr val="FABF8E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8"/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439" name="Google Shape;439;p28"/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signatures</a:t>
              </a:r>
              <a:endParaRPr/>
            </a:p>
          </p:txBody>
        </p:sp>
      </p:grpSp>
      <p:grpSp>
        <p:nvGrpSpPr>
          <p:cNvPr id="440" name="Google Shape;440;p28"/>
          <p:cNvGrpSpPr/>
          <p:nvPr/>
        </p:nvGrpSpPr>
        <p:grpSpPr>
          <a:xfrm>
            <a:off x="1796938" y="4236822"/>
            <a:ext cx="1904945" cy="586155"/>
            <a:chOff x="630585" y="1312985"/>
            <a:chExt cx="1904945" cy="586155"/>
          </a:xfrm>
        </p:grpSpPr>
        <p:sp>
          <p:nvSpPr>
            <p:cNvPr id="441" name="Google Shape;441;p28"/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rgbClr val="92CCDC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rgbClr val="FABF8E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8"/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signatures</a:t>
              </a:r>
              <a:endParaRPr/>
            </a:p>
          </p:txBody>
        </p:sp>
      </p:grpSp>
      <p:sp>
        <p:nvSpPr>
          <p:cNvPr id="445" name="Google Shape;445;p28"/>
          <p:cNvSpPr txBox="1"/>
          <p:nvPr/>
        </p:nvSpPr>
        <p:spPr>
          <a:xfrm>
            <a:off x="380770" y="3429250"/>
            <a:ext cx="606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46" name="Google Shape;446;p28"/>
          <p:cNvSpPr txBox="1"/>
          <p:nvPr/>
        </p:nvSpPr>
        <p:spPr>
          <a:xfrm>
            <a:off x="380771" y="4328154"/>
            <a:ext cx="606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 Trick</a:t>
            </a:r>
            <a:endParaRPr/>
          </a:p>
        </p:txBody>
      </p:sp>
      <p:sp>
        <p:nvSpPr>
          <p:cNvPr id="452" name="Google Shape;452;p29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Blockchain Public Key = Identity (address in Bitcoin)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see </a:t>
            </a:r>
            <a:r>
              <a:rPr b="1" lang="en-US"/>
              <a:t>Verify</a:t>
            </a:r>
            <a:r>
              <a:rPr lang="en-US"/>
              <a:t>(pk, msg, </a:t>
            </a:r>
            <a:r>
              <a:rPr b="1" lang="en-US"/>
              <a:t>Sign</a:t>
            </a:r>
            <a:r>
              <a:rPr lang="en-US"/>
              <a:t>(sk, msg)) == true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Then think of it as </a:t>
            </a:r>
            <a:r>
              <a:rPr i="1" lang="en-US"/>
              <a:t>pk says, “[msg]”.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 speak for pk, you must know secret key sk 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Decentralized Identity Management: </a:t>
            </a:r>
            <a:endParaRPr/>
          </a:p>
          <a:p>
            <a:pPr indent="-285750" lvl="1" marL="7429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Anyone can make new identity at any time</a:t>
            </a:r>
            <a:endParaRPr/>
          </a:p>
          <a:p>
            <a:pPr indent="-285750" lvl="1" marL="7429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Make as many as you want!</a:t>
            </a:r>
            <a:endParaRPr/>
          </a:p>
          <a:p>
            <a:pPr indent="-285750" lvl="1" marL="742950" rtl="0" algn="l"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No central point of coordination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You Learn Today</a:t>
            </a:r>
            <a:endParaRPr/>
          </a:p>
        </p:txBody>
      </p:sp>
      <p:sp>
        <p:nvSpPr>
          <p:cNvPr id="50" name="Google Shape;50;p3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Core Components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Hash Function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Merkle Tree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Digital Signature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Public Key as Identity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Simple Cryptocurrency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Make New Identity</a:t>
            </a:r>
            <a:endParaRPr/>
          </a:p>
        </p:txBody>
      </p:sp>
      <p:sp>
        <p:nvSpPr>
          <p:cNvPr id="458" name="Google Shape;458;p30"/>
          <p:cNvSpPr txBox="1"/>
          <p:nvPr>
            <p:ph idx="1" type="body"/>
          </p:nvPr>
        </p:nvSpPr>
        <p:spPr>
          <a:xfrm>
            <a:off x="584200" y="99060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Create a new, random key-pair </a:t>
            </a:r>
            <a:r>
              <a:rPr i="1" lang="en-US" sz="2400"/>
              <a:t>(sk, pk)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US" sz="2400"/>
              <a:t>	pk </a:t>
            </a:r>
            <a:r>
              <a:rPr lang="en-US" sz="2400"/>
              <a:t>is the public “name” you can use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	[usually better to use Hash(pk)]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r>
              <a:rPr i="1" lang="en-US" sz="2400"/>
              <a:t>sk </a:t>
            </a:r>
            <a:r>
              <a:rPr lang="en-US" sz="2400"/>
              <a:t>lets you “speak for” the identity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You control the identity, because only you know </a:t>
            </a:r>
            <a:r>
              <a:rPr i="1" lang="en-US" sz="2400"/>
              <a:t>sk</a:t>
            </a:r>
            <a:endParaRPr i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if </a:t>
            </a:r>
            <a:r>
              <a:rPr i="1" lang="en-US" sz="2400"/>
              <a:t>pk</a:t>
            </a:r>
            <a:r>
              <a:rPr lang="en-US" sz="2400"/>
              <a:t> “looks random”, nobody needs to know who you are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 sz="2400"/>
          </a:p>
        </p:txBody>
      </p:sp>
      <p:sp>
        <p:nvSpPr>
          <p:cNvPr id="459" name="Google Shape;459;p30"/>
          <p:cNvSpPr/>
          <p:nvPr/>
        </p:nvSpPr>
        <p:spPr>
          <a:xfrm>
            <a:off x="584200" y="4152899"/>
            <a:ext cx="8229600" cy="733234"/>
          </a:xfrm>
          <a:prstGeom prst="roundRect">
            <a:avLst>
              <a:gd fmla="val 8334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Identity is not directly connected to real-world,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observer can make inference… We will learn Privacy in Blockchain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65" name="Google Shape;465;p31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Cryptocurrency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 can create new coins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1090195" y="241392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32"/>
          <p:cNvSpPr/>
          <p:nvPr/>
        </p:nvSpPr>
        <p:spPr>
          <a:xfrm>
            <a:off x="1090200" y="197922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1400" y="1956725"/>
            <a:ext cx="1811900" cy="2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2"/>
          <p:cNvSpPr/>
          <p:nvPr/>
        </p:nvSpPr>
        <p:spPr>
          <a:xfrm>
            <a:off x="6169750" y="1522025"/>
            <a:ext cx="2292900" cy="434700"/>
          </a:xfrm>
          <a:prstGeom prst="wedgeRoundRectCallout">
            <a:avLst>
              <a:gd fmla="val -17111" name="adj1"/>
              <a:gd fmla="val 116687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New coins belong to me.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Google Shape;475;p32"/>
          <p:cNvSpPr txBox="1"/>
          <p:nvPr>
            <p:ph idx="1" type="body"/>
          </p:nvPr>
        </p:nvSpPr>
        <p:spPr>
          <a:xfrm>
            <a:off x="4878000" y="4326475"/>
            <a:ext cx="45039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GoofyCoin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coin’s owner can spend it.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33"/>
          <p:cNvSpPr/>
          <p:nvPr/>
        </p:nvSpPr>
        <p:spPr>
          <a:xfrm>
            <a:off x="1950395" y="349442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1950400" y="305972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33"/>
          <p:cNvSpPr/>
          <p:nvPr/>
        </p:nvSpPr>
        <p:spPr>
          <a:xfrm>
            <a:off x="1090195" y="209997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4" name="Google Shape;484;p33"/>
          <p:cNvCxnSpPr/>
          <p:nvPr/>
        </p:nvCxnSpPr>
        <p:spPr>
          <a:xfrm>
            <a:off x="3715620" y="2316024"/>
            <a:ext cx="64800" cy="721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5" name="Google Shape;485;p33"/>
          <p:cNvSpPr/>
          <p:nvPr/>
        </p:nvSpPr>
        <p:spPr>
          <a:xfrm>
            <a:off x="1090200" y="166527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6" name="Google Shape;4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0000" y="1651925"/>
            <a:ext cx="1811900" cy="2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3"/>
          <p:cNvSpPr/>
          <p:nvPr/>
        </p:nvSpPr>
        <p:spPr>
          <a:xfrm>
            <a:off x="6537300" y="1217225"/>
            <a:ext cx="1737300" cy="434700"/>
          </a:xfrm>
          <a:prstGeom prst="wedgeRoundRectCallout">
            <a:avLst>
              <a:gd fmla="val -17111" name="adj1"/>
              <a:gd fmla="val 116687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 owns it now.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recipient can pass on the coin again.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1797995" y="448502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CreateCoin [uniqueCoinID]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4" name="Google Shape;494;p34"/>
          <p:cNvSpPr/>
          <p:nvPr/>
        </p:nvSpPr>
        <p:spPr>
          <a:xfrm>
            <a:off x="1798000" y="405032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5" name="Google Shape;495;p34"/>
          <p:cNvSpPr/>
          <p:nvPr/>
        </p:nvSpPr>
        <p:spPr>
          <a:xfrm>
            <a:off x="937795" y="309057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6" name="Google Shape;496;p34"/>
          <p:cNvCxnSpPr/>
          <p:nvPr/>
        </p:nvCxnSpPr>
        <p:spPr>
          <a:xfrm>
            <a:off x="3563220" y="3306624"/>
            <a:ext cx="64800" cy="721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7" name="Google Shape;497;p34"/>
          <p:cNvSpPr/>
          <p:nvPr/>
        </p:nvSpPr>
        <p:spPr>
          <a:xfrm>
            <a:off x="937800" y="265587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Goofy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8" name="Google Shape;498;p34"/>
          <p:cNvSpPr/>
          <p:nvPr/>
        </p:nvSpPr>
        <p:spPr>
          <a:xfrm>
            <a:off x="553745" y="174867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Pay to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Bob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 H(  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9" name="Google Shape;499;p34"/>
          <p:cNvCxnSpPr/>
          <p:nvPr/>
        </p:nvCxnSpPr>
        <p:spPr>
          <a:xfrm>
            <a:off x="3102970" y="1964724"/>
            <a:ext cx="64800" cy="721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p34"/>
          <p:cNvSpPr/>
          <p:nvPr/>
        </p:nvSpPr>
        <p:spPr>
          <a:xfrm>
            <a:off x="553750" y="1313975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signed by pk</a:t>
            </a:r>
            <a:r>
              <a:rPr baseline="-25000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Alice</a:t>
            </a:r>
            <a:endParaRPr baseline="-25000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50" y="1748668"/>
            <a:ext cx="2570450" cy="261988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4"/>
          <p:cNvSpPr/>
          <p:nvPr/>
        </p:nvSpPr>
        <p:spPr>
          <a:xfrm>
            <a:off x="6317825" y="1313975"/>
            <a:ext cx="1737300" cy="434700"/>
          </a:xfrm>
          <a:prstGeom prst="wedgeRoundRectCallout">
            <a:avLst>
              <a:gd fmla="val -17111" name="adj1"/>
              <a:gd fmla="val 116687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Bob owns it now.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Double Spending Attack</a:t>
            </a:r>
            <a:endParaRPr/>
          </a:p>
        </p:txBody>
      </p:sp>
      <p:grpSp>
        <p:nvGrpSpPr>
          <p:cNvPr id="508" name="Google Shape;508;p35"/>
          <p:cNvGrpSpPr/>
          <p:nvPr/>
        </p:nvGrpSpPr>
        <p:grpSpPr>
          <a:xfrm>
            <a:off x="664747" y="1129825"/>
            <a:ext cx="7814505" cy="3605749"/>
            <a:chOff x="553745" y="1313975"/>
            <a:chExt cx="7814505" cy="3605749"/>
          </a:xfrm>
        </p:grpSpPr>
        <p:sp>
          <p:nvSpPr>
            <p:cNvPr id="509" name="Google Shape;509;p35"/>
            <p:cNvSpPr/>
            <p:nvPr/>
          </p:nvSpPr>
          <p:spPr>
            <a:xfrm>
              <a:off x="1797995" y="4485024"/>
              <a:ext cx="3617400" cy="4347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CreateCoin [uniqueCoinID]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798000" y="4050325"/>
              <a:ext cx="3617400" cy="4347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Goofy</a:t>
              </a:r>
              <a:endParaRPr baseline="-2500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937795" y="3090574"/>
              <a:ext cx="3617400" cy="4347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12" name="Google Shape;512;p35"/>
            <p:cNvCxnSpPr/>
            <p:nvPr/>
          </p:nvCxnSpPr>
          <p:spPr>
            <a:xfrm>
              <a:off x="3563220" y="3306624"/>
              <a:ext cx="64800" cy="7212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13" name="Google Shape;513;p35"/>
            <p:cNvSpPr/>
            <p:nvPr/>
          </p:nvSpPr>
          <p:spPr>
            <a:xfrm>
              <a:off x="937800" y="2655875"/>
              <a:ext cx="3617400" cy="4347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Goofy</a:t>
              </a:r>
              <a:endParaRPr baseline="-2500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553745" y="1748674"/>
              <a:ext cx="3617400" cy="4347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Bob</a:t>
              </a: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15" name="Google Shape;515;p35"/>
            <p:cNvCxnSpPr/>
            <p:nvPr/>
          </p:nvCxnSpPr>
          <p:spPr>
            <a:xfrm>
              <a:off x="3102970" y="1964724"/>
              <a:ext cx="64800" cy="721200"/>
            </a:xfrm>
            <a:prstGeom prst="straightConnector1">
              <a:avLst/>
            </a:prstGeom>
            <a:noFill/>
            <a:ln cap="flat" cmpd="sng" w="38100">
              <a:solidFill>
                <a:srgbClr val="98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16" name="Google Shape;516;p35"/>
            <p:cNvSpPr/>
            <p:nvPr/>
          </p:nvSpPr>
          <p:spPr>
            <a:xfrm>
              <a:off x="553750" y="1313975"/>
              <a:ext cx="3617400" cy="4347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endParaRPr baseline="-2500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750845" y="1790949"/>
              <a:ext cx="3617400" cy="4347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Pay to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Chuck</a:t>
              </a: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750850" y="1356250"/>
              <a:ext cx="3617400" cy="4347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signed by pk</a:t>
              </a:r>
              <a:r>
                <a:rPr baseline="-25000"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Alice</a:t>
              </a:r>
              <a:endParaRPr baseline="-2500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555200" y="2040925"/>
              <a:ext cx="2807687" cy="896661"/>
            </a:xfrm>
            <a:custGeom>
              <a:rect b="b" l="l" r="r" t="t"/>
              <a:pathLst>
                <a:path extrusionOk="0" h="36576" w="107533">
                  <a:moveTo>
                    <a:pt x="107533" y="0"/>
                  </a:moveTo>
                  <a:lnTo>
                    <a:pt x="106802" y="26335"/>
                  </a:lnTo>
                  <a:lnTo>
                    <a:pt x="0" y="36576"/>
                  </a:ln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med" w="med" type="stealth"/>
            </a:ln>
          </p:spPr>
        </p:sp>
      </p:grpSp>
      <p:sp>
        <p:nvSpPr>
          <p:cNvPr id="520" name="Google Shape;520;p35"/>
          <p:cNvSpPr txBox="1"/>
          <p:nvPr/>
        </p:nvSpPr>
        <p:spPr>
          <a:xfrm>
            <a:off x="5886450" y="3102002"/>
            <a:ext cx="307770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main problem in digital currency that is solved my Satoshi Nakamoto proposal.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6"/>
          <p:cNvGrpSpPr/>
          <p:nvPr/>
        </p:nvGrpSpPr>
        <p:grpSpPr>
          <a:xfrm>
            <a:off x="6044125" y="2269975"/>
            <a:ext cx="1344300" cy="2144400"/>
            <a:chOff x="5333050" y="2139900"/>
            <a:chExt cx="1344300" cy="2144400"/>
          </a:xfrm>
        </p:grpSpPr>
        <p:sp>
          <p:nvSpPr>
            <p:cNvPr id="526" name="Google Shape;526;p36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baseline="-2500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28" name="Google Shape;528;p36"/>
          <p:cNvGrpSpPr/>
          <p:nvPr/>
        </p:nvGrpSpPr>
        <p:grpSpPr>
          <a:xfrm>
            <a:off x="3685525" y="2269975"/>
            <a:ext cx="1344300" cy="2144400"/>
            <a:chOff x="5333050" y="2139900"/>
            <a:chExt cx="1344300" cy="2144400"/>
          </a:xfrm>
        </p:grpSpPr>
        <p:sp>
          <p:nvSpPr>
            <p:cNvPr id="529" name="Google Shape;529;p36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baseline="-2500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1" name="Google Shape;531;p36"/>
          <p:cNvSpPr/>
          <p:nvPr/>
        </p:nvSpPr>
        <p:spPr>
          <a:xfrm>
            <a:off x="5029825" y="2025525"/>
            <a:ext cx="2066550" cy="1388825"/>
          </a:xfrm>
          <a:custGeom>
            <a:rect b="b" l="l" r="r" t="t"/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32" name="Google Shape;532;p36"/>
          <p:cNvSpPr/>
          <p:nvPr/>
        </p:nvSpPr>
        <p:spPr>
          <a:xfrm>
            <a:off x="2674500" y="2025525"/>
            <a:ext cx="2066550" cy="1388825"/>
          </a:xfrm>
          <a:custGeom>
            <a:rect b="b" l="l" r="r" t="t"/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med" w="med" type="stealth"/>
          </a:ln>
        </p:spPr>
      </p:sp>
      <p:grpSp>
        <p:nvGrpSpPr>
          <p:cNvPr id="533" name="Google Shape;533;p36"/>
          <p:cNvGrpSpPr/>
          <p:nvPr/>
        </p:nvGrpSpPr>
        <p:grpSpPr>
          <a:xfrm>
            <a:off x="1326925" y="2269975"/>
            <a:ext cx="1344300" cy="2144400"/>
            <a:chOff x="5333050" y="2139900"/>
            <a:chExt cx="1344300" cy="2144400"/>
          </a:xfrm>
        </p:grpSpPr>
        <p:sp>
          <p:nvSpPr>
            <p:cNvPr id="534" name="Google Shape;534;p36"/>
            <p:cNvSpPr/>
            <p:nvPr/>
          </p:nvSpPr>
          <p:spPr>
            <a:xfrm>
              <a:off x="5333050" y="2462100"/>
              <a:ext cx="1344300" cy="18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</a:t>
              </a:r>
              <a:endParaRPr baseline="-2500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6" name="Google Shape;536;p36"/>
          <p:cNvSpPr/>
          <p:nvPr/>
        </p:nvSpPr>
        <p:spPr>
          <a:xfrm>
            <a:off x="319175" y="2025525"/>
            <a:ext cx="2066550" cy="1388825"/>
          </a:xfrm>
          <a:custGeom>
            <a:rect b="b" l="l" r="r" t="t"/>
            <a:pathLst>
              <a:path extrusionOk="0" h="55553" w="82662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537" name="Google Shape;537;p36"/>
          <p:cNvSpPr txBox="1"/>
          <p:nvPr/>
        </p:nvSpPr>
        <p:spPr>
          <a:xfrm>
            <a:off x="7096375" y="860525"/>
            <a:ext cx="141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H(  )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8" name="Google Shape;538;p36"/>
          <p:cNvSpPr/>
          <p:nvPr/>
        </p:nvSpPr>
        <p:spPr>
          <a:xfrm>
            <a:off x="7388525" y="1282725"/>
            <a:ext cx="444425" cy="2177650"/>
          </a:xfrm>
          <a:custGeom>
            <a:rect b="b" l="l" r="r" t="t"/>
            <a:pathLst>
              <a:path extrusionOk="0" h="87106" w="17777">
                <a:moveTo>
                  <a:pt x="16888" y="0"/>
                </a:moveTo>
                <a:lnTo>
                  <a:pt x="17777" y="87106"/>
                </a:lnTo>
                <a:lnTo>
                  <a:pt x="0" y="87106"/>
                </a:lnTo>
              </a:path>
            </a:pathLst>
          </a:cu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med" w="med" type="stealth"/>
          </a:ln>
        </p:spPr>
      </p:sp>
      <p:pic>
        <p:nvPicPr>
          <p:cNvPr id="539" name="Google Shape;5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44125" y="152400"/>
            <a:ext cx="1122575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/>
        </p:nvSpPr>
        <p:spPr>
          <a:xfrm>
            <a:off x="6044125" y="2491350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transID: 73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41" name="Google Shape;541;p36"/>
          <p:cNvCxnSpPr/>
          <p:nvPr/>
        </p:nvCxnSpPr>
        <p:spPr>
          <a:xfrm>
            <a:off x="6067025" y="2875750"/>
            <a:ext cx="133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36"/>
          <p:cNvCxnSpPr/>
          <p:nvPr/>
        </p:nvCxnSpPr>
        <p:spPr>
          <a:xfrm>
            <a:off x="3690625" y="2875750"/>
            <a:ext cx="133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36"/>
          <p:cNvCxnSpPr/>
          <p:nvPr/>
        </p:nvCxnSpPr>
        <p:spPr>
          <a:xfrm>
            <a:off x="1337125" y="2875750"/>
            <a:ext cx="133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36"/>
          <p:cNvSpPr txBox="1"/>
          <p:nvPr/>
        </p:nvSpPr>
        <p:spPr>
          <a:xfrm>
            <a:off x="3690625" y="2491338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transID: 72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1337125" y="2491338"/>
            <a:ext cx="133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transID: 71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p36"/>
          <p:cNvSpPr txBox="1"/>
          <p:nvPr/>
        </p:nvSpPr>
        <p:spPr>
          <a:xfrm>
            <a:off x="397650" y="464325"/>
            <a:ext cx="5002500" cy="664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Scrooge publishes a history of all transactions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 block chain, signed by Scrooge)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228600" y="4539775"/>
            <a:ext cx="8445500" cy="393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rebuchet MS"/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Optimization: put multiple transactions in the same block</a:t>
            </a:r>
            <a:endParaRPr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3938025" y="1137600"/>
            <a:ext cx="2321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ScroogeCoin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7"/>
          <p:cNvGrpSpPr/>
          <p:nvPr/>
        </p:nvGrpSpPr>
        <p:grpSpPr>
          <a:xfrm>
            <a:off x="897936" y="1623996"/>
            <a:ext cx="3617384" cy="2539588"/>
            <a:chOff x="5333047" y="1959274"/>
            <a:chExt cx="1344303" cy="2324992"/>
          </a:xfrm>
        </p:grpSpPr>
        <p:sp>
          <p:nvSpPr>
            <p:cNvPr id="554" name="Google Shape;554;p37"/>
            <p:cNvSpPr/>
            <p:nvPr/>
          </p:nvSpPr>
          <p:spPr>
            <a:xfrm>
              <a:off x="5333047" y="2281466"/>
              <a:ext cx="1344300" cy="2002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aseline="-25000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333050" y="1959274"/>
              <a:ext cx="1344300" cy="3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lang="en-US" sz="1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transID: 73      type:CreateCoins</a:t>
              </a:r>
              <a:endParaRPr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56" name="Google Shape;556;p37"/>
          <p:cNvSpPr txBox="1"/>
          <p:nvPr/>
        </p:nvSpPr>
        <p:spPr>
          <a:xfrm>
            <a:off x="397650" y="464325"/>
            <a:ext cx="5002500" cy="45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CreateCoins transaction creates new coins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7" name="Google Shape;557;p37"/>
          <p:cNvSpPr/>
          <p:nvPr/>
        </p:nvSpPr>
        <p:spPr>
          <a:xfrm>
            <a:off x="897895" y="210987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coins created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58" name="Google Shape;558;p37"/>
          <p:cNvGraphicFramePr/>
          <p:nvPr/>
        </p:nvGraphicFramePr>
        <p:xfrm>
          <a:off x="897900" y="254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{CBD3E7EC-DF56-4942-B42D-AB7E347E7DD8}</a:tableStyleId>
              </a:tblPr>
              <a:tblGrid>
                <a:gridCol w="1205150"/>
                <a:gridCol w="1205150"/>
                <a:gridCol w="1205150"/>
              </a:tblGrid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i="1" lang="en-US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</a:t>
                      </a:r>
                      <a:endParaRPr i="1"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800" u="none" cap="none" strike="noStrike"/>
                        <a:t>value</a:t>
                      </a:r>
                      <a:endParaRPr i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800" u="none" cap="none" strike="noStrike"/>
                        <a:t>recipient</a:t>
                      </a:r>
                      <a:endParaRPr i="1"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3.2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1.4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7.1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9" name="Google Shape;559;p37"/>
          <p:cNvSpPr txBox="1"/>
          <p:nvPr/>
        </p:nvSpPr>
        <p:spPr>
          <a:xfrm>
            <a:off x="5229588" y="3001715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Trebuchet MS"/>
              <a:buNone/>
            </a:pPr>
            <a:r>
              <a:rPr lang="en-US" sz="140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 73(0)</a:t>
            </a:r>
            <a:endParaRPr sz="140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60" name="Google Shape;560;p37"/>
          <p:cNvCxnSpPr/>
          <p:nvPr/>
        </p:nvCxnSpPr>
        <p:spPr>
          <a:xfrm flipH="1">
            <a:off x="4511388" y="3229382"/>
            <a:ext cx="718200" cy="10500"/>
          </a:xfrm>
          <a:prstGeom prst="straightConnector1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1" name="Google Shape;561;p37"/>
          <p:cNvSpPr txBox="1"/>
          <p:nvPr/>
        </p:nvSpPr>
        <p:spPr>
          <a:xfrm>
            <a:off x="5229588" y="3460065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Trebuchet MS"/>
              <a:buNone/>
            </a:pPr>
            <a:r>
              <a:rPr lang="en-US" sz="140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 73(1)</a:t>
            </a:r>
            <a:endParaRPr sz="140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62" name="Google Shape;562;p37"/>
          <p:cNvCxnSpPr/>
          <p:nvPr/>
        </p:nvCxnSpPr>
        <p:spPr>
          <a:xfrm flipH="1">
            <a:off x="4511388" y="3688665"/>
            <a:ext cx="718200" cy="10500"/>
          </a:xfrm>
          <a:prstGeom prst="straightConnector1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3" name="Google Shape;563;p37"/>
          <p:cNvSpPr txBox="1"/>
          <p:nvPr/>
        </p:nvSpPr>
        <p:spPr>
          <a:xfrm>
            <a:off x="5229588" y="3868790"/>
            <a:ext cx="119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Trebuchet MS"/>
              <a:buNone/>
            </a:pPr>
            <a:r>
              <a:rPr lang="en-US" sz="1400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coinID 73(2)</a:t>
            </a:r>
            <a:endParaRPr sz="1400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64" name="Google Shape;564;p37"/>
          <p:cNvCxnSpPr/>
          <p:nvPr/>
        </p:nvCxnSpPr>
        <p:spPr>
          <a:xfrm flipH="1">
            <a:off x="4511388" y="4099600"/>
            <a:ext cx="718200" cy="10500"/>
          </a:xfrm>
          <a:prstGeom prst="straightConnector1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65" name="Google Shape;5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225" y="1504275"/>
            <a:ext cx="1272600" cy="1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/>
          <p:nvPr/>
        </p:nvSpPr>
        <p:spPr>
          <a:xfrm>
            <a:off x="6608675" y="1069575"/>
            <a:ext cx="2292900" cy="434700"/>
          </a:xfrm>
          <a:prstGeom prst="wedgeRoundRectCallout">
            <a:avLst>
              <a:gd fmla="val -17111" name="adj1"/>
              <a:gd fmla="val 116687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Valid, because I said so.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38"/>
          <p:cNvGrpSpPr/>
          <p:nvPr/>
        </p:nvGrpSpPr>
        <p:grpSpPr>
          <a:xfrm>
            <a:off x="898060" y="1311992"/>
            <a:ext cx="3617384" cy="3303813"/>
            <a:chOff x="5333047" y="1959274"/>
            <a:chExt cx="1344303" cy="2324992"/>
          </a:xfrm>
        </p:grpSpPr>
        <p:sp>
          <p:nvSpPr>
            <p:cNvPr id="572" name="Google Shape;572;p38"/>
            <p:cNvSpPr/>
            <p:nvPr/>
          </p:nvSpPr>
          <p:spPr>
            <a:xfrm>
              <a:off x="5333047" y="2281466"/>
              <a:ext cx="1344300" cy="2002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aseline="-2500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333050" y="1959274"/>
              <a:ext cx="1344300" cy="3222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transID: 73      type:PayCoins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74" name="Google Shape;574;p38"/>
          <p:cNvSpPr txBox="1"/>
          <p:nvPr/>
        </p:nvSpPr>
        <p:spPr>
          <a:xfrm>
            <a:off x="373250" y="289275"/>
            <a:ext cx="6344400" cy="771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PayCoins transaction consumes (and destroys) some coins,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 creates new coins of the same total value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896920" y="2599424"/>
            <a:ext cx="3617400" cy="434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coins created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76" name="Google Shape;576;p38"/>
          <p:cNvGraphicFramePr/>
          <p:nvPr/>
        </p:nvGraphicFramePr>
        <p:xfrm>
          <a:off x="898875" y="303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{CBD3E7EC-DF56-4942-B42D-AB7E347E7DD8}</a:tableStyleId>
              </a:tblPr>
              <a:tblGrid>
                <a:gridCol w="1205150"/>
                <a:gridCol w="1205150"/>
                <a:gridCol w="1205150"/>
              </a:tblGrid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i="1" lang="en-US" sz="18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</a:t>
                      </a:r>
                      <a:endParaRPr i="1" sz="18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800" u="none" cap="none" strike="noStrike"/>
                        <a:t>value</a:t>
                      </a:r>
                      <a:endParaRPr i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800" u="none" cap="none" strike="noStrike"/>
                        <a:t>recipient</a:t>
                      </a:r>
                      <a:endParaRPr i="1"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3.2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1.4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7.1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0x...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Google Shape;577;p38"/>
          <p:cNvSpPr/>
          <p:nvPr/>
        </p:nvSpPr>
        <p:spPr>
          <a:xfrm>
            <a:off x="896925" y="1827526"/>
            <a:ext cx="3617400" cy="77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consumed coinIDs: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68(1), 42(0), 72(3)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896920" y="4552028"/>
            <a:ext cx="3617400" cy="4347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signatures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4773175" y="2330875"/>
            <a:ext cx="4120800" cy="1569600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 if: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-- consumed coins valid,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-- not already consumed,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-- total value out = total value in, and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-- signed by owners of all consumed coins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/>
          <p:nvPr>
            <p:ph type="title"/>
          </p:nvPr>
        </p:nvSpPr>
        <p:spPr>
          <a:xfrm>
            <a:off x="457200" y="71754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Immutable Coins</a:t>
            </a:r>
            <a:endParaRPr/>
          </a:p>
        </p:txBody>
      </p:sp>
      <p:sp>
        <p:nvSpPr>
          <p:cNvPr id="586" name="Google Shape;586;p39"/>
          <p:cNvSpPr txBox="1"/>
          <p:nvPr>
            <p:ph idx="1" type="body"/>
          </p:nvPr>
        </p:nvSpPr>
        <p:spPr>
          <a:xfrm>
            <a:off x="228600" y="971550"/>
            <a:ext cx="8686800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Coins can’t be transferred, subdivided, or combined.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But: </a:t>
            </a:r>
            <a:r>
              <a:rPr lang="en-US" sz="2400"/>
              <a:t>you can get the same effect by using transactions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to subdivide: create new trans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consume your coin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pay out two new coins to yourself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</a:t>
            </a:r>
            <a:endParaRPr/>
          </a:p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87" name="Google Shape;587;p39"/>
          <p:cNvSpPr txBox="1"/>
          <p:nvPr/>
        </p:nvSpPr>
        <p:spPr>
          <a:xfrm>
            <a:off x="292100" y="4171950"/>
            <a:ext cx="8445500" cy="653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Crucial Question:  Can we descroogify the currency, and operate without any central, trusted party?</a:t>
            </a: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1150" y="2525451"/>
            <a:ext cx="1079501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9"/>
          <p:cNvSpPr/>
          <p:nvPr/>
        </p:nvSpPr>
        <p:spPr>
          <a:xfrm>
            <a:off x="6661150" y="2330575"/>
            <a:ext cx="2025651" cy="194876"/>
          </a:xfrm>
          <a:prstGeom prst="wedgeRoundRectCallout">
            <a:avLst>
              <a:gd fmla="val -17111" name="adj1"/>
              <a:gd fmla="val 116687" name="adj2"/>
              <a:gd fmla="val 0" name="adj3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Don’t worry, I’m honest.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 txBox="1"/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Function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of This Lecture</a:t>
            </a:r>
            <a:endParaRPr/>
          </a:p>
        </p:txBody>
      </p:sp>
      <p:sp>
        <p:nvSpPr>
          <p:cNvPr id="595" name="Google Shape;595;p40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Hash Function: </a:t>
            </a:r>
            <a:r>
              <a:rPr lang="en-US"/>
              <a:t>Crypto Element of Bitcoin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Hash Pointer: </a:t>
            </a:r>
            <a:r>
              <a:rPr lang="en-US"/>
              <a:t>Key Idea of Data Structure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Merkle Tree: </a:t>
            </a:r>
            <a:r>
              <a:rPr lang="en-US"/>
              <a:t>Data Structured Used in Bitcoin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Digital Signature: </a:t>
            </a:r>
            <a:r>
              <a:rPr lang="en-US"/>
              <a:t>Foundation of Tx in Bitcoin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Public Key: </a:t>
            </a:r>
            <a:r>
              <a:rPr lang="en-US"/>
              <a:t>User Identity in Bitcoin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You can make your own Coin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W2 Home Work</a:t>
            </a:r>
            <a:endParaRPr/>
          </a:p>
        </p:txBody>
      </p:sp>
      <p:sp>
        <p:nvSpPr>
          <p:cNvPr id="602" name="Google Shape;602;p41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Your Hello-world for Ethereum Coin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Create Your Own Cryptocurrency with Ethereum!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 concepts you will learn soon! Its OK if you don’t get it yet.</a:t>
            </a:r>
            <a:endParaRPr/>
          </a:p>
        </p:txBody>
      </p:sp>
      <p:grpSp>
        <p:nvGrpSpPr>
          <p:cNvPr id="603" name="Google Shape;603;p41"/>
          <p:cNvGrpSpPr/>
          <p:nvPr/>
        </p:nvGrpSpPr>
        <p:grpSpPr>
          <a:xfrm>
            <a:off x="815019" y="2467154"/>
            <a:ext cx="7290790" cy="2371856"/>
            <a:chOff x="821369" y="1825804"/>
            <a:chExt cx="7290790" cy="2371856"/>
          </a:xfrm>
        </p:grpSpPr>
        <p:pic>
          <p:nvPicPr>
            <p:cNvPr descr="A screenshot of a computer&#10;&#10;Description automatically generated with medium confidence" id="604" name="Google Shape;60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8049" y="1825804"/>
              <a:ext cx="3540157" cy="2117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omputer&#10;&#10;Description automatically generated" id="605" name="Google Shape;60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001" y="1825805"/>
              <a:ext cx="3540158" cy="2119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41"/>
            <p:cNvSpPr txBox="1"/>
            <p:nvPr/>
          </p:nvSpPr>
          <p:spPr>
            <a:xfrm>
              <a:off x="821369" y="3933819"/>
              <a:ext cx="36268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https://www.youtube.com/watch?v=HT84tmymPaQ&amp;t=418s</a:t>
              </a: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607" name="Google Shape;607;p41"/>
            <p:cNvSpPr txBox="1"/>
            <p:nvPr/>
          </p:nvSpPr>
          <p:spPr>
            <a:xfrm>
              <a:off x="4572001" y="3951439"/>
              <a:ext cx="354015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https://www.youtube.com/watch?v=GDq7r1n9zIU</a:t>
              </a: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DApps University Resources</a:t>
            </a:r>
            <a:endParaRPr/>
          </a:p>
        </p:txBody>
      </p:sp>
      <p:sp>
        <p:nvSpPr>
          <p:cNvPr id="613" name="Google Shape;613;p42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Learn more from here: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https://www.dappuniversity.com/</a:t>
            </a:r>
            <a:r>
              <a:rPr lang="en-US" sz="2400"/>
              <a:t> </a:t>
            </a:r>
            <a:endParaRPr/>
          </a:p>
        </p:txBody>
      </p:sp>
      <p:pic>
        <p:nvPicPr>
          <p:cNvPr descr="Graphical user interface, website&#10;&#10;Description automatically generated" id="614" name="Google Shape;6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711459"/>
            <a:ext cx="6400800" cy="318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Cryptography Background</a:t>
            </a:r>
            <a:endParaRPr/>
          </a:p>
        </p:txBody>
      </p:sp>
      <p:sp>
        <p:nvSpPr>
          <p:cNvPr id="62" name="Google Shape;62;p5"/>
          <p:cNvSpPr txBox="1"/>
          <p:nvPr>
            <p:ph idx="1" type="body"/>
          </p:nvPr>
        </p:nvSpPr>
        <p:spPr>
          <a:xfrm>
            <a:off x="457200" y="1200151"/>
            <a:ext cx="8229600" cy="20959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11" l="-1388" r="0" t="-60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287079" y="3306426"/>
            <a:ext cx="8631846" cy="1154783"/>
            <a:chOff x="287079" y="3306426"/>
            <a:chExt cx="8631846" cy="1154783"/>
          </a:xfrm>
        </p:grpSpPr>
        <p:sp>
          <p:nvSpPr>
            <p:cNvPr id="64" name="Google Shape;64;p5"/>
            <p:cNvSpPr/>
            <p:nvPr/>
          </p:nvSpPr>
          <p:spPr>
            <a:xfrm>
              <a:off x="287079" y="3976577"/>
              <a:ext cx="3242930" cy="46783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megabytes</a:t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3742661" y="3976577"/>
              <a:ext cx="978408" cy="484632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933721" y="3993377"/>
              <a:ext cx="1530874" cy="467832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hash value</a:t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5601597" y="3080351"/>
              <a:ext cx="195121" cy="1530874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 txBox="1"/>
            <p:nvPr/>
          </p:nvSpPr>
          <p:spPr>
            <a:xfrm>
              <a:off x="5079500" y="3306426"/>
              <a:ext cx="12393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32 bytes</a:t>
              </a: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6920429" y="3987210"/>
              <a:ext cx="1998496" cy="46583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3682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Property 1: Collision Free</a:t>
            </a:r>
            <a:endParaRPr/>
          </a:p>
        </p:txBody>
      </p:sp>
      <p:sp>
        <p:nvSpPr>
          <p:cNvPr id="75" name="Google Shape;75;p6"/>
          <p:cNvSpPr txBox="1"/>
          <p:nvPr>
            <p:ph idx="1" type="body"/>
          </p:nvPr>
        </p:nvSpPr>
        <p:spPr>
          <a:xfrm>
            <a:off x="223284" y="1200150"/>
            <a:ext cx="8846288" cy="3943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02" r="0" t="-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7081284" y="1073887"/>
            <a:ext cx="1935127" cy="680483"/>
          </a:xfrm>
          <a:prstGeom prst="rect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Hash Property 2: Hiding</a:t>
            </a:r>
            <a:endParaRPr/>
          </a:p>
        </p:txBody>
      </p:sp>
      <p:sp>
        <p:nvSpPr>
          <p:cNvPr id="82" name="Google Shape;82;p7"/>
          <p:cNvSpPr txBox="1"/>
          <p:nvPr>
            <p:ph idx="1" type="body"/>
          </p:nvPr>
        </p:nvSpPr>
        <p:spPr>
          <a:xfrm>
            <a:off x="457200" y="1200151"/>
            <a:ext cx="822960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Given H(x), it is infeasible to find x. </a:t>
            </a:r>
            <a:r>
              <a:rPr lang="en-US" sz="2400" u="sng"/>
              <a:t>Hiding property</a:t>
            </a:r>
            <a:r>
              <a:rPr lang="en-US" sz="2400"/>
              <a:t>: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If r is chosen from a probability distribution that has </a:t>
            </a:r>
            <a:r>
              <a:rPr i="1" lang="en-US" sz="2000"/>
              <a:t>high 	min-entropy</a:t>
            </a:r>
            <a:r>
              <a:rPr lang="en-US" sz="2000"/>
              <a:t>, then given H(r | x), it is infeasible to find x. High min-entropy means that the distribution is “very spread out”, so that no particular value is chosen with more than negligible probability.</a:t>
            </a:r>
            <a:endParaRPr/>
          </a:p>
          <a:p>
            <a:pPr indent="-1905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grpSp>
        <p:nvGrpSpPr>
          <p:cNvPr id="83" name="Google Shape;83;p7"/>
          <p:cNvGrpSpPr/>
          <p:nvPr/>
        </p:nvGrpSpPr>
        <p:grpSpPr>
          <a:xfrm>
            <a:off x="701375" y="3103581"/>
            <a:ext cx="5853951" cy="1534000"/>
            <a:chOff x="735125" y="3018375"/>
            <a:chExt cx="5853951" cy="1534000"/>
          </a:xfrm>
        </p:grpSpPr>
        <p:pic>
          <p:nvPicPr>
            <p:cNvPr id="84" name="Google Shape;8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125" y="3184200"/>
              <a:ext cx="1939374" cy="1303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Google Shape;85;p7"/>
            <p:cNvCxnSpPr/>
            <p:nvPr/>
          </p:nvCxnSpPr>
          <p:spPr>
            <a:xfrm flipH="1" rot="10800000">
              <a:off x="2674500" y="3296162"/>
              <a:ext cx="2031900" cy="254100"/>
            </a:xfrm>
            <a:prstGeom prst="straightConnector1">
              <a:avLst/>
            </a:prstGeom>
            <a:noFill/>
            <a:ln cap="flat" cmpd="sng" w="38100">
              <a:solidFill>
                <a:srgbClr val="66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2674500" y="4030100"/>
              <a:ext cx="2121600" cy="311700"/>
            </a:xfrm>
            <a:prstGeom prst="straightConnector1">
              <a:avLst/>
            </a:prstGeom>
            <a:noFill/>
            <a:ln cap="flat" cmpd="sng" w="38100">
              <a:solidFill>
                <a:srgbClr val="66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7" name="Google Shape;87;p7"/>
            <p:cNvSpPr txBox="1"/>
            <p:nvPr/>
          </p:nvSpPr>
          <p:spPr>
            <a:xfrm>
              <a:off x="4467476" y="3018375"/>
              <a:ext cx="2121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H(“heads”)</a:t>
              </a:r>
              <a:endPara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7"/>
            <p:cNvSpPr txBox="1"/>
            <p:nvPr/>
          </p:nvSpPr>
          <p:spPr>
            <a:xfrm>
              <a:off x="4467476" y="4095175"/>
              <a:ext cx="2121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H(“tails”)</a:t>
              </a:r>
              <a:endPara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89" name="Google Shape;89;p7"/>
          <p:cNvSpPr txBox="1"/>
          <p:nvPr/>
        </p:nvSpPr>
        <p:spPr>
          <a:xfrm>
            <a:off x="6754900" y="3641981"/>
            <a:ext cx="1688400" cy="457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find x!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Commitment API</a:t>
            </a:r>
            <a:endParaRPr/>
          </a:p>
        </p:txBody>
      </p:sp>
      <p:sp>
        <p:nvSpPr>
          <p:cNvPr id="95" name="Google Shape;95;p8"/>
          <p:cNvSpPr txBox="1"/>
          <p:nvPr>
            <p:ph idx="1" type="body"/>
          </p:nvPr>
        </p:nvSpPr>
        <p:spPr>
          <a:xfrm>
            <a:off x="457200" y="1200151"/>
            <a:ext cx="344805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Want to “seal a value in an envelope”, and “open the envelope” later.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Commit to a value, reveal it later.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Security properties: </a:t>
            </a:r>
            <a:r>
              <a:rPr b="1" lang="en-US" sz="2400"/>
              <a:t>hiding</a:t>
            </a:r>
            <a:r>
              <a:rPr lang="en-US" sz="2400"/>
              <a:t> and </a:t>
            </a:r>
            <a:r>
              <a:rPr b="1" lang="en-US" sz="2400"/>
              <a:t>binding</a:t>
            </a:r>
            <a:r>
              <a:rPr lang="en-US" sz="2400"/>
              <a:t>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96" name="Google Shape;96;p8"/>
          <p:cNvSpPr txBox="1"/>
          <p:nvPr/>
        </p:nvSpPr>
        <p:spPr>
          <a:xfrm>
            <a:off x="4832350" y="1200151"/>
            <a:ext cx="3905250" cy="3818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com, key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:= commit(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msg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match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:= verify(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com, key, msg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seal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envelope: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(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com, key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:= commit(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msg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b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then publish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open envelope: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publish </a:t>
            </a:r>
            <a:r>
              <a:rPr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key, msg</a:t>
            </a:r>
            <a:endParaRPr i="1"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use verify() to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check validity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Commitment API</a:t>
            </a:r>
            <a:endParaRPr/>
          </a:p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276447" y="1200150"/>
            <a:ext cx="8867553" cy="3943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39" l="-999" r="0" t="-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6117476" y="1083419"/>
            <a:ext cx="1239314" cy="1376065"/>
            <a:chOff x="6836735" y="1371600"/>
            <a:chExt cx="1239314" cy="1376065"/>
          </a:xfrm>
        </p:grpSpPr>
        <p:sp>
          <p:nvSpPr>
            <p:cNvPr id="104" name="Google Shape;104;p9"/>
            <p:cNvSpPr txBox="1"/>
            <p:nvPr/>
          </p:nvSpPr>
          <p:spPr>
            <a:xfrm>
              <a:off x="6836735" y="1371600"/>
              <a:ext cx="1239314" cy="461665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32 bytes</a:t>
              </a:r>
              <a:endParaRPr/>
            </a:p>
          </p:txBody>
        </p:sp>
        <p:cxnSp>
          <p:nvCxnSpPr>
            <p:cNvPr id="105" name="Google Shape;105;p9"/>
            <p:cNvCxnSpPr>
              <a:stCxn id="104" idx="2"/>
            </p:cNvCxnSpPr>
            <p:nvPr/>
          </p:nvCxnSpPr>
          <p:spPr>
            <a:xfrm flipH="1">
              <a:off x="7297092" y="1833265"/>
              <a:ext cx="159300" cy="91440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06" name="Google Shape;106;p9"/>
          <p:cNvSpPr/>
          <p:nvPr/>
        </p:nvSpPr>
        <p:spPr>
          <a:xfrm>
            <a:off x="276447" y="1876097"/>
            <a:ext cx="8757194" cy="2067252"/>
          </a:xfrm>
          <a:prstGeom prst="rect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2010-10-17T19:58:05Z</dcterms:created>
  <dc:creator>Monica Lam</dc:creator>
</cp:coreProperties>
</file>